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74" r:id="rId2"/>
  </p:sldMasterIdLst>
  <p:notesMasterIdLst>
    <p:notesMasterId r:id="rId15"/>
  </p:notesMasterIdLst>
  <p:sldIdLst>
    <p:sldId id="256" r:id="rId3"/>
    <p:sldId id="257" r:id="rId4"/>
    <p:sldId id="258" r:id="rId5"/>
    <p:sldId id="267" r:id="rId6"/>
    <p:sldId id="259" r:id="rId7"/>
    <p:sldId id="262" r:id="rId8"/>
    <p:sldId id="266" r:id="rId9"/>
    <p:sldId id="263" r:id="rId10"/>
    <p:sldId id="260" r:id="rId11"/>
    <p:sldId id="265" r:id="rId12"/>
    <p:sldId id="268" r:id="rId13"/>
    <p:sldId id="26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30DADD-98D7-4975-8F98-94B14740B5E1}" v="192" dt="2024-05-17T15:59:38.7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17" autoAdjust="0"/>
    <p:restoredTop sz="94660"/>
  </p:normalViewPr>
  <p:slideViewPr>
    <p:cSldViewPr snapToGrid="0">
      <p:cViewPr varScale="1">
        <p:scale>
          <a:sx n="91" d="100"/>
          <a:sy n="91" d="100"/>
        </p:scale>
        <p:origin x="8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9:29:50.39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1434 6735 24575,'-1'-9'0,"-1"-1"0,-1 1 0,1 0 0,-2 0 0,1 0 0,-1 0 0,-1 1 0,1-1 0,-10-11 0,-9-21 0,17 29 0,-10-24 0,-2 1 0,-1 1 0,-31-42 0,40 62 0,0-2 0,-15-31 0,21 37 0,0 0 0,-1 1 0,-1-1 0,1 1 0,-1 0 0,-1 1 0,0 0 0,0 0 0,0 0 0,-1 1 0,-15-12 0,-66-25 0,65 33 0,0 0 0,1-2 0,-26-18 0,-3-6 0,36 28 0,1-2 0,0 0 0,0-1 0,1 0 0,1-1 0,-13-17 0,-23-31 0,30 40 0,1-1 0,1-1 0,1-1 0,1 0 0,1-1 0,-19-48 0,-63-205 0,-27-89 0,111 315 0,-9-86 0,16 91 0,-3-1 0,-19-70 0,-121-295 0,137 381 0,3 0 0,0 0 0,2-1 0,2-1 0,-1-41 0,-8-57 0,10 117 0,-27-165 0,-12-342 0,45-98 0,-2 585 0,2 0 0,1 1 0,2 0 0,1 0 0,1 0 0,26-63 0,-17 54 0,-10 24 0,0 0 0,1 0 0,1 1 0,0 0 0,2 0 0,0 1 0,20-22 0,-13 15 0,0 0 0,-2-2 0,0 1 0,21-52 0,1 0 0,207-317 0,-132 222 0,-99 149 0,1 1 0,2 1 0,0 0 0,1 1 0,1 1 0,1 1 0,0 1 0,2 0 0,40-23 0,-43 28 0,0-1 0,24-20 0,10-8 0,-3 7 0,28-20 0,148-76 0,-189 111 0,0-3 0,47-36 0,-52 35 0,1 1 0,0 1 0,42-18 0,-27 20 0,-25 11 0,-1-1 0,42-24 0,-10 2 0,1 2 0,67-23 0,47-25 0,-74 31 0,-59 31 0,-2-2 0,0-2 0,46-32 0,-27 17 0,-50 33 0,1-1 0,-1 0 0,1 1 0,-1 0 0,1 0 0,0 0 0,-1 0 0,1 1 0,0 0 0,0-1 0,0 1 0,-1 1 0,7 0 0,-10-1 1,0 0-1,1 0 0,-1 0 0,0 0 1,0 0-1,1 0 0,-1 0 0,0 0 1,0 0-1,0 0 0,1 0 0,-1 0 1,0 0-1,0 0 0,0 0 0,1 0 1,-1 0-1,0 0 0,0 0 0,0 1 1,0-1-1,1 0 0,-1 0 0,0 0 1,0 0-1,0 0 0,0 1 0,0-1 1,0 0-1,1 0 0,-1 0 1,0 0-1,0 1 0,0-1 0,0 0 1,0 0-1,0 0 0,0 1 0,0-1 1,0 0-1,0 0 0,0 1 0,0-1 1,0 0-1,0 0 0,0 0 0,0 1 1,0-1-1,0 0 0,0 0 0,0 0 1,0 1-1,-1-1 0,-8 7-1379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9:29:52.21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3 24575,'133'-2'0,"149"5"0,-246 3 0,64 17 0,-44-9 0,-18-3 0,49 20 0,-56-19 0,0-1 0,52 11 0,-73-21 0,0 1 0,-1 0 0,1 1 0,-1 0 0,0 0 0,0 1 0,0 0 0,0 0 0,13 10 0,-19-11 0,1 1 0,0 0 0,-1 0 0,0 0 0,0 1 0,0-1 0,-1 1 0,1-1 0,-1 1 0,0 0 0,0 0 0,-1 0 0,1 0 0,-1 0 0,-1 0 0,1 0 0,0 1 0,-1-1 0,-1 10 0,-2 7 0,-1-1 0,-1-1 0,-1 1 0,-1-1 0,-1 0 0,0 0 0,-20 31 0,-14 36 0,11-11 0,-58 100 0,67-133 0,1 1 0,-29 86 0,50-130-2,-13 33 124,13-32-162,-1 0 0,1 0 0,0-1 0,0 1 0,-1 0-1,1 0 1,0-1 0,-1 1 0,1 0 0,-1-1 0,1 1 0,-1 0-1,1-1 1,-1 1 0,0 0 0,1-1 0,-1 1 0,0-1 0,1 0-1,-1 1 1,0-1 0,1 1 0,-1-1 0,0 0 0,0 0 0,0 1-1,1-1 1,-1 0 0,0 0 0,0 0 0,0 0 0,1 0 0,-1 0-1,0 0 1,0 0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9:34:28.54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1393 24575,'1'-13'0,"0"0"0,2 0 0,-1 0 0,2 1 0,0 0 0,0-1 0,1 1 0,0 1 0,1-1 0,1 1 0,0 0 0,0 0 0,1 1 0,0 0 0,1 0 0,0 1 0,17-13 0,0-3 0,27-33 0,-30 32 0,40-36 0,165-129 0,107-74 0,102-84 0,-406 328 0,0 1 0,2 2 0,0 2 0,1 0 0,1 3 0,0 1 0,0 1 0,1 2 0,1 2 0,0 1 0,-1 1 0,71 2 0,-70 4 0,0-3 0,-1-1 0,39-8 0,136-16-1365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7T09:34:31.42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 1962 24575,'-3'-256'0,"6"-277"0,1 494 0,1 2 0,1-1 0,3 0 0,1 2 0,1-1 0,2 1 0,31-60 0,-31 75 0,1 0 0,1 1 0,1 0 0,1 1 0,33-30 0,-15 21 0,1 0 0,54-30 0,-37 22 0,-1-2 0,-2-2 0,81-85 0,-113 108 0,-12 10 0,122-112 0,-105 99 0,1 2 0,1 0 0,47-24 0,-49 33 0,0 2 0,0 0 0,1 1 0,-1 1 0,2 1 0,30-1 0,26 3 0,-36 2 0,1-2 0,47-9 0,-28 3 0,1 2 0,128 7 0,-70 2 0,-86-4 0,-1 0 0,1 2 0,-1 1 0,62 12 0,-56-5 0,-33-8 0,0 0 0,0 1 0,0 1 0,0 0 0,-1 0 0,1 1 0,-1 0 0,0 1 0,14 8 0,5 9 0,-11-9 0,0 0 0,29 15 0,-38-24 0,0 0 0,1-1 0,0 0 0,0 0 0,0-1 0,0-1 0,0 1 0,0-1 0,10-1 0,-4 0-105,-10-1-21,1 1 0,-1 0 0,0 0 0,0 1 0,1-1 0,-1 1 0,0 0 0,0 1 0,7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5136E8-FE94-4C5A-9964-7CCCCD724041}" type="datetimeFigureOut">
              <a:rPr lang="en-US" smtClean="0"/>
              <a:t>6/11/2024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C343C2-5722-4622-BF68-A935A5045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881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Subtitle: for photo current </a:t>
            </a:r>
            <a:r>
              <a:rPr lang="en-US" dirty="0" err="1"/>
              <a:t>meaasurements</a:t>
            </a:r>
            <a:endParaRPr lang="en-US" dirty="0"/>
          </a:p>
          <a:p>
            <a:r>
              <a:rPr lang="en-US" dirty="0"/>
              <a:t>Slide </a:t>
            </a:r>
            <a:r>
              <a:rPr lang="en-US" dirty="0" err="1"/>
              <a:t>numebrs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343C2-5722-4622-BF68-A935A5045F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37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photo of </a:t>
            </a:r>
            <a:r>
              <a:rPr lang="en-US" dirty="0" err="1"/>
              <a:t>microscode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343C2-5722-4622-BF68-A935A5045F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459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Visibly show a connection to the </a:t>
            </a:r>
            <a:r>
              <a:rPr lang="en-US" dirty="0" err="1"/>
              <a:t>kiethley</a:t>
            </a:r>
            <a:endParaRPr lang="en-US" dirty="0"/>
          </a:p>
          <a:p>
            <a:r>
              <a:rPr lang="en-US" dirty="0"/>
              <a:t>-current 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343C2-5722-4622-BF68-A935A5045F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540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kiehtely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343C2-5722-4622-BF68-A935A5045F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47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Rodger’s Lab board</a:t>
            </a:r>
          </a:p>
          <a:p>
            <a:r>
              <a:rPr lang="en-US" dirty="0"/>
              <a:t>Picture of solder bridge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343C2-5722-4622-BF68-A935A5045F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123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Specifics can remove – edit to movement instructions (more broad)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C343C2-5722-4622-BF68-A935A5045F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597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78030"/>
            <a:ext cx="9288096" cy="2956718"/>
          </a:xfrm>
        </p:spPr>
        <p:txBody>
          <a:bodyPr anchor="t">
            <a:noAutofit/>
          </a:bodyPr>
          <a:lstStyle>
            <a:lvl1pPr algn="l">
              <a:defRPr sz="6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455621"/>
            <a:ext cx="9288096" cy="1435331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CE0F5-CA2D-4271-9057-BDE163395C6B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1704" y="206602"/>
            <a:ext cx="940296" cy="365125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fld id="{719D7796-F675-488F-AC46-C88938C803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12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6C900-05BC-4021-B69F-2DAF974B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6E227-253A-44A0-9404-1CFD8CE41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F5A02-0FC4-41C8-A13C-4C929B288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D9833-E929-414F-A117-350718BD5C8D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59378-C430-49DB-B2D6-E32FBBCD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9D57D-CB8E-4E67-AE2D-2790E2AA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084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2CF945-D70F-49C1-8CE5-5758C1166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0" y="1091381"/>
            <a:ext cx="2171700" cy="495336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DB721-04AA-4330-8045-3F2D9BB4B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91381"/>
            <a:ext cx="8265340" cy="495336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18C15-991C-4C71-8DCD-DB3B38888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4A96C-D2D1-4E5E-9DE0-9346687049EC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28CC3-5830-4EFA-B28E-1648904D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A91B6-E419-4483-9B66-3C758788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447C6A-78C3-4687-9A71-A05DBF6700DE}"/>
              </a:ext>
            </a:extLst>
          </p:cNvPr>
          <p:cNvCxnSpPr>
            <a:cxnSpLocks/>
          </p:cNvCxnSpPr>
          <p:nvPr/>
        </p:nvCxnSpPr>
        <p:spPr>
          <a:xfrm>
            <a:off x="11387805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200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E4BF0-5448-4749-2E95-E55EDEABA9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30F686-7CD1-A160-D1D9-C930E20203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BF111-DE84-0FAC-F35A-D61BFAE4B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A4B20-543A-4075-958C-9ABAB5041B47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C5EDC-A92B-1BAD-D761-8E0BC13F7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35D6B-CAD7-2270-BBDD-7CF027DF4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39B41-FFD6-4CCD-92B6-FE59806C6E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7669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163CD-9E97-5502-D1E0-5EDBBB79A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41334-8D99-DCAE-7A1F-B8202FB68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C957A-3161-1D1A-0AF9-A81836D04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2768A-6E1A-4E38-A3B3-439B3329FB7E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2F960-D585-6AED-5A53-64F0E22DC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EECB7-59B3-6EC0-F1C1-7C6D03AAB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39B41-FFD6-4CCD-92B6-FE59806C6E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5538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09936-DADC-9486-3CD8-01BE949E5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6ECB7-9F26-6231-390F-D39C19C2B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53D27-3592-5109-754F-F146AF2CD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AF55D-13DA-435B-97BA-7314A8E540E3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366B9-6A41-A331-AE1D-DBF7607EA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DC72E-E4BE-904C-EA60-7D46144D8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39B41-FFD6-4CCD-92B6-FE59806C6E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5814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ACE8A-11AB-D892-D9A7-0DD20CF07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946CF-7BBC-E0B3-EC5F-7135AC0CD4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3111A4-AF5A-9DE0-7703-9D1A0D2923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064248-CC60-7DD5-D78A-733FF37EB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1AB8E-9D35-46B5-9393-6C17679856A0}" type="datetime1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F19B77-C5C3-C4CD-0E13-CB0965C92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D8E4E-97E1-B3E9-3DB4-2D55D5D90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39B41-FFD6-4CCD-92B6-FE59806C6E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4534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B29AA-E2A5-C303-D4F4-E35D23358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FA878-BDBE-2BC8-E001-688AD2587F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8F0CF4-A9A4-29CA-B200-C74ADF2B7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96C5C5-02E5-A83D-16A6-73672CE5C1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6C45B3-801F-6323-C7F1-2D4C98253E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E8A7C3-6612-7C5A-D476-984E0B3A9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97147-D97B-428B-A30D-0280BD01DEAC}" type="datetime1">
              <a:rPr lang="en-US" smtClean="0"/>
              <a:t>6/11/2024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0F8B40-FDCB-ED10-2CA1-A322FF745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7B4052-53C3-0322-3178-4F63B854E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39B41-FFD6-4CCD-92B6-FE59806C6E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347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01C57-D1AE-F5A4-7844-873BAB2DC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B31249-24A4-F2A1-371B-BC84D5976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F8BF0-E76F-4AA7-B1BC-B9B7A331AFE5}" type="datetime1">
              <a:rPr lang="en-US" smtClean="0"/>
              <a:t>6/11/2024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D1D5A-B7ED-2F5A-E9D7-EA204F37A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77027-FD85-1120-ED94-4EE027174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39B41-FFD6-4CCD-92B6-FE59806C6E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5170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6371C6-741B-3FC8-A128-A7B07420F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CC3F7-54DF-4479-B3B0-49883F1D2FEE}" type="datetime1">
              <a:rPr lang="en-US" smtClean="0"/>
              <a:t>6/11/2024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C178DE-8CAD-1235-B06C-CC282AB12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03406-22A0-8540-E1F2-B0B6344E4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39B41-FFD6-4CCD-92B6-FE59806C6E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0494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EA5D2-F207-68F4-EF0E-B2A76155B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94350-C43A-2559-BECD-6D9DBF2AD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DCA723-89FC-B26E-C6E7-4184ABFA8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47F83B-0876-E334-AE26-78F6B8C70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B7854-CC19-44BB-A3D8-C0130D640FEF}" type="datetime1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91004F-42CE-6AE7-E96F-D2B8D7C1E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720B71-C286-8546-C7AB-D28B5D966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39B41-FFD6-4CCD-92B6-FE59806C6E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61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EE2F5-9D3C-4BE7-9AD5-335B31CF2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98C4F-4BF6-47CF-ABEE-2B12748C4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39070-70D2-4DD1-A439-155343FE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8A731-8A5A-44B5-8FA8-80A288A1D510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1AB30-CD74-471D-9FA6-ADC0C901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137C4-F19E-4521-8DCB-4E0CF9CA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1704" y="351745"/>
            <a:ext cx="940296" cy="365125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fld id="{719D7796-F675-488F-AC46-C88938C803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52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62EC9-65B3-3B95-731F-C4FD07A89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E253C5-D26D-1187-C0E2-B914206FC8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017D7E-C3F8-238E-C86B-EB8F61EBD2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63C84F-2C4D-4357-8C3A-61427C388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47CB5-FEA5-4193-B717-C4B194BE0719}" type="datetime1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2A1A33-CFAF-3D83-731F-FDF5DBA3B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9FAAE-49CF-59F5-23FD-7AD2A322F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39B41-FFD6-4CCD-92B6-FE59806C6E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84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705FF-6EAA-0478-5EDA-8B8B8AA8B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3B9C5F-B184-72F0-A558-73D4AF44C7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1B498-711A-D054-875A-E1FA03279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7D26E9-9800-45F7-AD98-FDB18E2693F2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7522B-33F6-85F5-9E1E-CD0AA4831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83BF2-7290-556F-2E5A-97F10AA5D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39B41-FFD6-4CCD-92B6-FE59806C6E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0682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CF561A-044E-A142-ED1F-6FC102257B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E0E51-AFDA-2C91-24A6-DD0F5FCB63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54822-541C-F12A-E428-158EF7F94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0A725-2ABA-4A96-9D48-62A7B57C8068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E7227-A372-589D-16CB-E1BA7FD99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8CDEA-FFE4-7072-23DC-8C071804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39B41-FFD6-4CCD-92B6-FE59806C6E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973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007D-9B1D-4E2C-B38F-29C68209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9127"/>
            <a:ext cx="9272260" cy="3472874"/>
          </a:xfrm>
        </p:spPr>
        <p:txBody>
          <a:bodyPr anchor="t">
            <a:normAutofit/>
          </a:bodyPr>
          <a:lstStyle>
            <a:lvl1pPr>
              <a:defRPr sz="4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0C51B-B525-4032-9D08-2978D7367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0939" y="4572000"/>
            <a:ext cx="9272262" cy="1320801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08851-4DCC-447C-828A-5F7E66F76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3F7C1-CFFC-4F52-88E6-7DAB094745C5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94542-CAEF-4D6C-BE6A-BC100F05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BDE40-8468-4051-9703-B751608A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29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BF7AE-3892-4896-8C15-7A35A41EF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9890066" cy="12942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D9A26-86F1-4817-B243-4DE63B4F1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2185" y="2440568"/>
            <a:ext cx="4841505" cy="38012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4BF9B-EA16-48C8-96B9-7A66051BE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40568"/>
            <a:ext cx="4806002" cy="3801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E2D9F-1FCE-4A1C-996E-DB05777A8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56BD6-F568-40F3-8BD0-CEEE6B8D8DC5}" type="datetime1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29E05-3F6C-40BF-9324-118588B6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BE013-C5C0-4CBD-982E-36F037F7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24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ED885-5FE5-4407-BE4D-FAD01C40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84333"/>
            <a:ext cx="9949455" cy="8388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22A77-C134-4857-83E5-51217D3C2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088" y="1923190"/>
            <a:ext cx="4816475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ECBFE-C62C-471B-BFE4-1272EAC34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2088" y="2825791"/>
            <a:ext cx="4816475" cy="3363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0AFC6-F407-4F35-BD37-B32F9B403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5482" y="1923190"/>
            <a:ext cx="4824913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D60D5-0F83-46CB-92F3-849FC08E6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5482" y="2825791"/>
            <a:ext cx="4824913" cy="3363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AE694-5CA0-48DA-90D3-EC42BD1D8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FD674-2C29-4976-BB45-035E7E44C201}" type="datetime1">
              <a:rPr lang="en-US" smtClean="0"/>
              <a:t>6/11/2024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40A80D-4CCB-4899-9E1D-A5967F4E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753A9D-469A-4ED9-99A1-7E4B115F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011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7C91E-0A11-4E5D-9B8D-5316E73A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B8A8D1-71AD-4F9F-B393-9EED83FE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784AE-28FC-4F3B-B974-35059CB87768}" type="datetime1">
              <a:rPr lang="en-US" smtClean="0"/>
              <a:t>6/11/2024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6922-9A4C-453D-9B70-0C3A7028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AAEF2-65DC-4E28-9AA4-5115ACB0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925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8B02B-A32A-4383-BBC7-0C383390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DF0F9-1288-4056-91AC-E01D2AAE937C}" type="datetime1">
              <a:rPr lang="en-US" smtClean="0"/>
              <a:t>6/11/2024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F7E77-47E0-4F9E-9148-8D0C59C0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005A2-ECF0-4759-A17B-FDECE806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390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1DD4B-5676-477E-8C52-4C1CF160F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4448"/>
            <a:ext cx="3785860" cy="1554362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A3E63-EB15-4D82-BF2B-36BB030C4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0" y="922689"/>
            <a:ext cx="548600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E994E-BAB7-43DC-A0E4-C779CF2A3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701254"/>
            <a:ext cx="3785860" cy="31677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EFAAA-1B70-42AA-ADCC-F49B5813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3B80C-F67B-4FE9-B3EE-67406351FD7A}" type="datetime1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7B6CC-1C13-4F34-AC86-CCD442C8C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1B638-9061-41AD-AF47-73A4AF8B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912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F3C43-1676-4A29-83F9-D788ED2E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7280"/>
            <a:ext cx="3785860" cy="1559740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14A903-97C7-4349-B8CE-1BBED1942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4500" y="1143000"/>
            <a:ext cx="54864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0A9F58-4AEB-4286-98F7-3C77AA913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697480"/>
            <a:ext cx="3785860" cy="309342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55A58-F085-4500-AF61-045B12C8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A2EDD-8ADA-46BC-B01E-B90E17B259F0}" type="datetime1">
              <a:rPr lang="en-US" smtClean="0"/>
              <a:t>6/11/2024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36470-561D-49AE-AC84-B79D483FD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F2BE2-DF21-4683-9D5F-849A525F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58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4438DC-3CEE-4170-9B1C-BAC05CD8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1294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19D24-DCBE-47F9-8B85-8A118B02B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8136" y="2447778"/>
            <a:ext cx="9922764" cy="3838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5788-BDCE-49E2-80AE-31C739C6A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5200" y="6389688"/>
            <a:ext cx="3695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F9C2DE31-7F60-4B3E-9D8A-3D6B747B40B3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5844-8163-4D82-BEFC-BC2D8D511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940" y="6389688"/>
            <a:ext cx="4433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98A50-C435-4220-82C6-C8D62A7C9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190" y="6389688"/>
            <a:ext cx="940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689CE0-64D2-447C-9C1F-872D111D8AC3}"/>
              </a:ext>
            </a:extLst>
          </p:cNvPr>
          <p:cNvCxnSpPr>
            <a:cxnSpLocks/>
          </p:cNvCxnSpPr>
          <p:nvPr/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903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63D72A-9DB9-0147-0B30-8CE537FE8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C6076-1BD8-469E-F7A1-EC255C525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5FE3A-33C9-53C1-FBCA-C64418D364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FE42D5-7A17-431D-8DB6-960BB95D6DFB}" type="datetime1">
              <a:rPr lang="en-US" smtClean="0"/>
              <a:t>6/11/2024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637054-7784-B74F-A733-9EAF6CE4F1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826EB-118C-2A43-6C62-5815A88001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3651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000">
                <a:solidFill>
                  <a:schemeClr val="tx1"/>
                </a:solidFill>
              </a:defRPr>
            </a:lvl1pPr>
          </a:lstStyle>
          <a:p>
            <a:fld id="{CF239B41-FFD6-4CCD-92B6-FE59806C6ED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572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jpe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customXml" Target="../ink/ink1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customXml" Target="../ink/ink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customXml" Target="../ink/ink3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47DDD5C6-582A-4ED0-A2B2-01007B337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machine with a lid open&#10;&#10;Description automatically generated">
            <a:extLst>
              <a:ext uri="{FF2B5EF4-FFF2-40B4-BE49-F238E27FC236}">
                <a16:creationId xmlns:a16="http://schemas.microsoft.com/office/drawing/2014/main" id="{B0065544-6500-EF1B-5057-7A0A032384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31" b="8269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C5480330-D626-4BB1-A072-22D07F7C66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2189585"/>
            <a:ext cx="12192000" cy="4678805"/>
          </a:xfrm>
          <a:prstGeom prst="rect">
            <a:avLst/>
          </a:prstGeom>
          <a:gradFill>
            <a:gsLst>
              <a:gs pos="0">
                <a:srgbClr val="000000">
                  <a:alpha val="54000"/>
                </a:srgbClr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CC15CD-E2BC-45A1-7B99-8A78AE29B9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3484971"/>
            <a:ext cx="9284208" cy="1989568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PCB &amp; GUI Design for Photo Current Measurements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FA49A52-5015-434E-A9B4-E3B97DB8B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6626" y="4965465"/>
            <a:ext cx="804195" cy="0"/>
          </a:xfrm>
          <a:prstGeom prst="line">
            <a:avLst/>
          </a:prstGeom>
          <a:ln w="8572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F54B58-33D1-7012-20F9-623B26B14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>
                <a:solidFill>
                  <a:schemeClr val="tx1"/>
                </a:solidFill>
              </a:rPr>
              <a:t>1</a:t>
            </a:fld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07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9ECE3-1C93-91D1-2FD7-A01BF6707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1B357-A9AD-B98D-AD57-8D87FDA1E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Ability to change specified values</a:t>
            </a:r>
          </a:p>
          <a:p>
            <a:r>
              <a:rPr lang="en-US" dirty="0"/>
              <a:t>Home the Motor</a:t>
            </a:r>
          </a:p>
          <a:p>
            <a:r>
              <a:rPr lang="en-US" dirty="0"/>
              <a:t>Connect to the </a:t>
            </a:r>
            <a:r>
              <a:rPr lang="en-US" dirty="0" err="1"/>
              <a:t>Kiethley</a:t>
            </a:r>
            <a:endParaRPr lang="en-US" dirty="0"/>
          </a:p>
          <a:p>
            <a:r>
              <a:rPr lang="en-US" dirty="0"/>
              <a:t>Ability to save the data and the results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D38BB-D3A5-C552-D130-DA80AF1DB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8C3574-6D15-421A-221E-2D14B17C5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989" y="2041034"/>
            <a:ext cx="5603915" cy="40908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64A96E-986F-7CE5-D53F-09C47B1EDD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6" t="4636" r="46537" b="3065"/>
          <a:stretch/>
        </p:blipFill>
        <p:spPr bwMode="auto">
          <a:xfrm>
            <a:off x="7565496" y="2041034"/>
            <a:ext cx="3329940" cy="291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029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5A9FD-E236-9BE5-E510-EBBC73F2C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Take 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36D85-21CB-57FC-457D-E02CC0958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Hands-on Lab Experience</a:t>
            </a:r>
          </a:p>
          <a:p>
            <a:pPr lvl="1"/>
            <a:r>
              <a:rPr lang="en-US" dirty="0"/>
              <a:t>PCB Manufacturing</a:t>
            </a:r>
          </a:p>
          <a:p>
            <a:pPr lvl="1"/>
            <a:r>
              <a:rPr lang="en-US" dirty="0"/>
              <a:t>Reflow Oven</a:t>
            </a:r>
          </a:p>
          <a:p>
            <a:r>
              <a:rPr lang="en-US" dirty="0"/>
              <a:t>Designing within specific tolerances</a:t>
            </a:r>
          </a:p>
          <a:p>
            <a:r>
              <a:rPr lang="en-US" dirty="0"/>
              <a:t>Learning Mat Lab</a:t>
            </a:r>
          </a:p>
          <a:p>
            <a:pPr lvl="1"/>
            <a:r>
              <a:rPr lang="en-US" dirty="0"/>
              <a:t>How to design a GUI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806ED-05B6-10A6-35CA-9E981A2D7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853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35799-4F0A-C4DE-3C2D-FE5D79630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Summer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418A8-8DB5-CBE6-0A1B-455963401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Headed back to Oregon!</a:t>
            </a:r>
          </a:p>
          <a:p>
            <a:r>
              <a:rPr lang="en-US" dirty="0"/>
              <a:t>Working as a mentor for MIT </a:t>
            </a:r>
            <a:r>
              <a:rPr lang="en-US" dirty="0" err="1"/>
              <a:t>Futuremakers</a:t>
            </a:r>
            <a:endParaRPr lang="en-US" dirty="0"/>
          </a:p>
          <a:p>
            <a:r>
              <a:rPr lang="en-US" dirty="0"/>
              <a:t>I plan to work on a few projects</a:t>
            </a:r>
          </a:p>
          <a:p>
            <a:pPr lvl="1"/>
            <a:r>
              <a:rPr lang="en-US" dirty="0"/>
              <a:t>Smash </a:t>
            </a:r>
            <a:r>
              <a:rPr lang="en-US" dirty="0" err="1"/>
              <a:t>Ulitimate</a:t>
            </a:r>
            <a:r>
              <a:rPr lang="en-US" dirty="0"/>
              <a:t> AI </a:t>
            </a:r>
          </a:p>
          <a:p>
            <a:pPr marL="274320" lvl="1" indent="0">
              <a:buNone/>
            </a:pPr>
            <a:r>
              <a:rPr lang="en-US" dirty="0"/>
              <a:t>- </a:t>
            </a:r>
            <a:r>
              <a:rPr lang="en-US" dirty="0" err="1"/>
              <a:t>Modded</a:t>
            </a:r>
            <a:r>
              <a:rPr lang="en-US" dirty="0"/>
              <a:t> Game Boy Advance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714F3-3B7F-1BAB-E3AD-EF9D5296E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840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1027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7E46F721-3785-414D-8697-16AF490E6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052F11-EA94-28BB-F8C9-22797755987A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115300" y="1562669"/>
            <a:ext cx="3389515" cy="2380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cap="all">
                <a:solidFill>
                  <a:schemeClr val="tx1">
                    <a:lumMod val="85000"/>
                    <a:lumOff val="15000"/>
                  </a:schemeClr>
                </a:solidFill>
              </a:rPr>
              <a:t>The Project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CA06D1-89FE-8B41-5EB1-0F4A3B4448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7" r="9862"/>
          <a:stretch/>
        </p:blipFill>
        <p:spPr bwMode="auto">
          <a:xfrm>
            <a:off x="20" y="1"/>
            <a:ext cx="7665573" cy="6857999"/>
          </a:xfrm>
          <a:custGeom>
            <a:avLst/>
            <a:gdLst/>
            <a:ahLst/>
            <a:cxnLst/>
            <a:rect l="l" t="t" r="r" b="b"/>
            <a:pathLst>
              <a:path w="7665593" h="6857999">
                <a:moveTo>
                  <a:pt x="0" y="0"/>
                </a:moveTo>
                <a:lnTo>
                  <a:pt x="7363783" y="0"/>
                </a:lnTo>
                <a:lnTo>
                  <a:pt x="7372954" y="18152"/>
                </a:lnTo>
                <a:cubicBezTo>
                  <a:pt x="7378508" y="27417"/>
                  <a:pt x="7383821" y="35694"/>
                  <a:pt x="7386404" y="41707"/>
                </a:cubicBezTo>
                <a:lnTo>
                  <a:pt x="7389058" y="60832"/>
                </a:lnTo>
                <a:lnTo>
                  <a:pt x="7394074" y="60137"/>
                </a:lnTo>
                <a:lnTo>
                  <a:pt x="7394443" y="67241"/>
                </a:lnTo>
                <a:lnTo>
                  <a:pt x="7394565" y="83099"/>
                </a:lnTo>
                <a:cubicBezTo>
                  <a:pt x="7395324" y="92994"/>
                  <a:pt x="7394122" y="120511"/>
                  <a:pt x="7395957" y="130584"/>
                </a:cubicBezTo>
                <a:cubicBezTo>
                  <a:pt x="7401306" y="133490"/>
                  <a:pt x="7404223" y="137975"/>
                  <a:pt x="7405574" y="143540"/>
                </a:cubicBezTo>
                <a:lnTo>
                  <a:pt x="7405725" y="155795"/>
                </a:lnTo>
                <a:lnTo>
                  <a:pt x="7418615" y="226869"/>
                </a:lnTo>
                <a:lnTo>
                  <a:pt x="7419579" y="236641"/>
                </a:lnTo>
                <a:lnTo>
                  <a:pt x="7423900" y="241933"/>
                </a:lnTo>
                <a:cubicBezTo>
                  <a:pt x="7424763" y="245974"/>
                  <a:pt x="7424206" y="257579"/>
                  <a:pt x="7424760" y="260885"/>
                </a:cubicBezTo>
                <a:cubicBezTo>
                  <a:pt x="7425580" y="261177"/>
                  <a:pt x="7426400" y="261469"/>
                  <a:pt x="7427220" y="261761"/>
                </a:cubicBezTo>
                <a:cubicBezTo>
                  <a:pt x="7431152" y="272291"/>
                  <a:pt x="7444241" y="311893"/>
                  <a:pt x="7448344" y="324055"/>
                </a:cubicBezTo>
                <a:cubicBezTo>
                  <a:pt x="7444563" y="326484"/>
                  <a:pt x="7450535" y="331924"/>
                  <a:pt x="7451833" y="334727"/>
                </a:cubicBezTo>
                <a:cubicBezTo>
                  <a:pt x="7449286" y="335161"/>
                  <a:pt x="7448510" y="341947"/>
                  <a:pt x="7450776" y="343948"/>
                </a:cubicBezTo>
                <a:cubicBezTo>
                  <a:pt x="7463202" y="391652"/>
                  <a:pt x="7437523" y="367773"/>
                  <a:pt x="7453791" y="395003"/>
                </a:cubicBezTo>
                <a:cubicBezTo>
                  <a:pt x="7454869" y="399820"/>
                  <a:pt x="7453841" y="403723"/>
                  <a:pt x="7451939" y="407147"/>
                </a:cubicBezTo>
                <a:lnTo>
                  <a:pt x="7448030" y="412254"/>
                </a:lnTo>
                <a:lnTo>
                  <a:pt x="7455416" y="432021"/>
                </a:lnTo>
                <a:cubicBezTo>
                  <a:pt x="7457991" y="441758"/>
                  <a:pt x="7459699" y="452007"/>
                  <a:pt x="7460479" y="462523"/>
                </a:cubicBezTo>
                <a:cubicBezTo>
                  <a:pt x="7455275" y="464882"/>
                  <a:pt x="7462669" y="473136"/>
                  <a:pt x="7464133" y="477020"/>
                </a:cubicBezTo>
                <a:cubicBezTo>
                  <a:pt x="7460734" y="477060"/>
                  <a:pt x="7459104" y="485663"/>
                  <a:pt x="7461914" y="488716"/>
                </a:cubicBezTo>
                <a:cubicBezTo>
                  <a:pt x="7474065" y="552879"/>
                  <a:pt x="7442314" y="516775"/>
                  <a:pt x="7461353" y="555280"/>
                </a:cubicBezTo>
                <a:cubicBezTo>
                  <a:pt x="7462345" y="561721"/>
                  <a:pt x="7460642" y="566553"/>
                  <a:pt x="7457829" y="570585"/>
                </a:cubicBezTo>
                <a:lnTo>
                  <a:pt x="7450804" y="577839"/>
                </a:lnTo>
                <a:lnTo>
                  <a:pt x="7453309" y="583524"/>
                </a:lnTo>
                <a:cubicBezTo>
                  <a:pt x="7453505" y="604977"/>
                  <a:pt x="7446306" y="611303"/>
                  <a:pt x="7453558" y="623785"/>
                </a:cubicBezTo>
                <a:cubicBezTo>
                  <a:pt x="7438483" y="642230"/>
                  <a:pt x="7452055" y="636019"/>
                  <a:pt x="7454362" y="650049"/>
                </a:cubicBezTo>
                <a:cubicBezTo>
                  <a:pt x="7457368" y="661117"/>
                  <a:pt x="7463152" y="640798"/>
                  <a:pt x="7464006" y="651645"/>
                </a:cubicBezTo>
                <a:cubicBezTo>
                  <a:pt x="7460114" y="663380"/>
                  <a:pt x="7472201" y="662829"/>
                  <a:pt x="7467442" y="675032"/>
                </a:cubicBezTo>
                <a:cubicBezTo>
                  <a:pt x="7458335" y="672068"/>
                  <a:pt x="7469207" y="699114"/>
                  <a:pt x="7461251" y="699956"/>
                </a:cubicBezTo>
                <a:cubicBezTo>
                  <a:pt x="7472628" y="710321"/>
                  <a:pt x="7458614" y="715529"/>
                  <a:pt x="7462119" y="729331"/>
                </a:cubicBezTo>
                <a:cubicBezTo>
                  <a:pt x="7466423" y="735831"/>
                  <a:pt x="7467162" y="740521"/>
                  <a:pt x="7462533" y="746910"/>
                </a:cubicBezTo>
                <a:cubicBezTo>
                  <a:pt x="7483486" y="776851"/>
                  <a:pt x="7463470" y="765024"/>
                  <a:pt x="7471529" y="793043"/>
                </a:cubicBezTo>
                <a:cubicBezTo>
                  <a:pt x="7480002" y="817184"/>
                  <a:pt x="7485500" y="844550"/>
                  <a:pt x="7505730" y="867898"/>
                </a:cubicBezTo>
                <a:cubicBezTo>
                  <a:pt x="7511461" y="872184"/>
                  <a:pt x="7513630" y="882707"/>
                  <a:pt x="7510576" y="891400"/>
                </a:cubicBezTo>
                <a:cubicBezTo>
                  <a:pt x="7510049" y="892894"/>
                  <a:pt x="7509385" y="894278"/>
                  <a:pt x="7508604" y="895508"/>
                </a:cubicBezTo>
                <a:cubicBezTo>
                  <a:pt x="7511698" y="915692"/>
                  <a:pt x="7525520" y="989520"/>
                  <a:pt x="7529143" y="1012510"/>
                </a:cubicBezTo>
                <a:cubicBezTo>
                  <a:pt x="7521781" y="1014371"/>
                  <a:pt x="7535067" y="1025997"/>
                  <a:pt x="7530347" y="1033444"/>
                </a:cubicBezTo>
                <a:cubicBezTo>
                  <a:pt x="7526204" y="1038777"/>
                  <a:pt x="7529270" y="1043549"/>
                  <a:pt x="7529596" y="1049120"/>
                </a:cubicBezTo>
                <a:cubicBezTo>
                  <a:pt x="7526339" y="1056460"/>
                  <a:pt x="7532220" y="1080398"/>
                  <a:pt x="7536437" y="1086639"/>
                </a:cubicBezTo>
                <a:cubicBezTo>
                  <a:pt x="7551094" y="1101553"/>
                  <a:pt x="7540210" y="1135442"/>
                  <a:pt x="7551438" y="1147834"/>
                </a:cubicBezTo>
                <a:cubicBezTo>
                  <a:pt x="7553086" y="1152330"/>
                  <a:pt x="7553752" y="1156729"/>
                  <a:pt x="7553808" y="1161047"/>
                </a:cubicBezTo>
                <a:lnTo>
                  <a:pt x="7552572" y="1173130"/>
                </a:lnTo>
                <a:lnTo>
                  <a:pt x="7549434" y="1176566"/>
                </a:lnTo>
                <a:lnTo>
                  <a:pt x="7550211" y="1183950"/>
                </a:lnTo>
                <a:lnTo>
                  <a:pt x="7549733" y="1186066"/>
                </a:lnTo>
                <a:cubicBezTo>
                  <a:pt x="7548807" y="1190108"/>
                  <a:pt x="7548001" y="1194099"/>
                  <a:pt x="7547683" y="1198047"/>
                </a:cubicBezTo>
                <a:cubicBezTo>
                  <a:pt x="7563423" y="1192855"/>
                  <a:pt x="7547566" y="1230782"/>
                  <a:pt x="7560295" y="1219849"/>
                </a:cubicBezTo>
                <a:cubicBezTo>
                  <a:pt x="7561281" y="1240644"/>
                  <a:pt x="7573138" y="1224782"/>
                  <a:pt x="7561835" y="1249779"/>
                </a:cubicBezTo>
                <a:cubicBezTo>
                  <a:pt x="7574707" y="1282065"/>
                  <a:pt x="7569916" y="1332957"/>
                  <a:pt x="7589445" y="1358245"/>
                </a:cubicBezTo>
                <a:cubicBezTo>
                  <a:pt x="7581989" y="1355103"/>
                  <a:pt x="7576204" y="1368711"/>
                  <a:pt x="7579904" y="1378136"/>
                </a:cubicBezTo>
                <a:cubicBezTo>
                  <a:pt x="7550647" y="1367117"/>
                  <a:pt x="7606267" y="1415404"/>
                  <a:pt x="7586303" y="1423699"/>
                </a:cubicBezTo>
                <a:cubicBezTo>
                  <a:pt x="7604838" y="1424108"/>
                  <a:pt x="7636267" y="1466352"/>
                  <a:pt x="7621059" y="1486236"/>
                </a:cubicBezTo>
                <a:cubicBezTo>
                  <a:pt x="7624771" y="1516526"/>
                  <a:pt x="7640092" y="1537976"/>
                  <a:pt x="7633966" y="1569734"/>
                </a:cubicBezTo>
                <a:cubicBezTo>
                  <a:pt x="7636447" y="1570719"/>
                  <a:pt x="7638522" y="1572334"/>
                  <a:pt x="7640304" y="1574384"/>
                </a:cubicBezTo>
                <a:lnTo>
                  <a:pt x="7644628" y="1581242"/>
                </a:lnTo>
                <a:lnTo>
                  <a:pt x="7644313" y="1582567"/>
                </a:lnTo>
                <a:cubicBezTo>
                  <a:pt x="7644257" y="1587776"/>
                  <a:pt x="7645302" y="1590443"/>
                  <a:pt x="7646831" y="1591983"/>
                </a:cubicBezTo>
                <a:cubicBezTo>
                  <a:pt x="7647577" y="1592347"/>
                  <a:pt x="7648323" y="1592711"/>
                  <a:pt x="7649069" y="1593074"/>
                </a:cubicBezTo>
                <a:lnTo>
                  <a:pt x="7651326" y="1599230"/>
                </a:lnTo>
                <a:lnTo>
                  <a:pt x="7657195" y="1610539"/>
                </a:lnTo>
                <a:lnTo>
                  <a:pt x="7656957" y="1613422"/>
                </a:lnTo>
                <a:lnTo>
                  <a:pt x="7663730" y="1631673"/>
                </a:lnTo>
                <a:lnTo>
                  <a:pt x="7663189" y="1632289"/>
                </a:lnTo>
                <a:cubicBezTo>
                  <a:pt x="7662131" y="1634085"/>
                  <a:pt x="7661641" y="1636199"/>
                  <a:pt x="7662326" y="1639024"/>
                </a:cubicBezTo>
                <a:cubicBezTo>
                  <a:pt x="7651979" y="1640024"/>
                  <a:pt x="7659188" y="1642819"/>
                  <a:pt x="7662125" y="1651067"/>
                </a:cubicBezTo>
                <a:cubicBezTo>
                  <a:pt x="7646711" y="1654462"/>
                  <a:pt x="7660667" y="1674670"/>
                  <a:pt x="7653812" y="1683345"/>
                </a:cubicBezTo>
                <a:cubicBezTo>
                  <a:pt x="7656316" y="1689330"/>
                  <a:pt x="7658683" y="1695719"/>
                  <a:pt x="7660803" y="1702414"/>
                </a:cubicBezTo>
                <a:lnTo>
                  <a:pt x="7661867" y="1756201"/>
                </a:lnTo>
                <a:lnTo>
                  <a:pt x="7649453" y="1812530"/>
                </a:lnTo>
                <a:cubicBezTo>
                  <a:pt x="7649183" y="1833366"/>
                  <a:pt x="7644573" y="1851408"/>
                  <a:pt x="7647823" y="1869041"/>
                </a:cubicBezTo>
                <a:cubicBezTo>
                  <a:pt x="7644238" y="1876204"/>
                  <a:pt x="7642789" y="1882956"/>
                  <a:pt x="7648156" y="1889503"/>
                </a:cubicBezTo>
                <a:cubicBezTo>
                  <a:pt x="7646365" y="1908946"/>
                  <a:pt x="7638702" y="1913653"/>
                  <a:pt x="7644679" y="1925974"/>
                </a:cubicBezTo>
                <a:cubicBezTo>
                  <a:pt x="7632281" y="1936898"/>
                  <a:pt x="7637013" y="1937545"/>
                  <a:pt x="7640564" y="1942678"/>
                </a:cubicBezTo>
                <a:lnTo>
                  <a:pt x="7640816" y="1943410"/>
                </a:lnTo>
                <a:lnTo>
                  <a:pt x="7639044" y="1944904"/>
                </a:lnTo>
                <a:lnTo>
                  <a:pt x="7638223" y="1947993"/>
                </a:lnTo>
                <a:lnTo>
                  <a:pt x="7638752" y="1956430"/>
                </a:lnTo>
                <a:lnTo>
                  <a:pt x="7639407" y="1959603"/>
                </a:lnTo>
                <a:cubicBezTo>
                  <a:pt x="7639690" y="1961788"/>
                  <a:pt x="7639658" y="1963239"/>
                  <a:pt x="7639396" y="1964244"/>
                </a:cubicBezTo>
                <a:lnTo>
                  <a:pt x="7639249" y="1964361"/>
                </a:lnTo>
                <a:lnTo>
                  <a:pt x="7639521" y="1968708"/>
                </a:lnTo>
                <a:cubicBezTo>
                  <a:pt x="7640315" y="1976045"/>
                  <a:pt x="7641402" y="1983186"/>
                  <a:pt x="7642694" y="1989983"/>
                </a:cubicBezTo>
                <a:cubicBezTo>
                  <a:pt x="7634556" y="1995729"/>
                  <a:pt x="7644169" y="2020842"/>
                  <a:pt x="7628828" y="2018094"/>
                </a:cubicBezTo>
                <a:cubicBezTo>
                  <a:pt x="7630116" y="2027262"/>
                  <a:pt x="7636485" y="2032807"/>
                  <a:pt x="7626423" y="2029720"/>
                </a:cubicBezTo>
                <a:cubicBezTo>
                  <a:pt x="7626559" y="2032738"/>
                  <a:pt x="7625703" y="2034598"/>
                  <a:pt x="7624364" y="2035929"/>
                </a:cubicBezTo>
                <a:lnTo>
                  <a:pt x="7623733" y="2036314"/>
                </a:lnTo>
                <a:lnTo>
                  <a:pt x="7626847" y="2056711"/>
                </a:lnTo>
                <a:lnTo>
                  <a:pt x="7626090" y="2059419"/>
                </a:lnTo>
                <a:lnTo>
                  <a:pt x="7629618" y="2072712"/>
                </a:lnTo>
                <a:lnTo>
                  <a:pt x="7630641" y="2079581"/>
                </a:lnTo>
                <a:lnTo>
                  <a:pt x="7632577" y="2081522"/>
                </a:lnTo>
                <a:cubicBezTo>
                  <a:pt x="7633753" y="2083617"/>
                  <a:pt x="7634261" y="2086620"/>
                  <a:pt x="7633251" y="2091658"/>
                </a:cubicBezTo>
                <a:lnTo>
                  <a:pt x="7632707" y="2092825"/>
                </a:lnTo>
                <a:lnTo>
                  <a:pt x="7635575" y="2101184"/>
                </a:lnTo>
                <a:cubicBezTo>
                  <a:pt x="7636900" y="2103876"/>
                  <a:pt x="7638586" y="2106260"/>
                  <a:pt x="7640772" y="2108190"/>
                </a:cubicBezTo>
                <a:cubicBezTo>
                  <a:pt x="7629093" y="2136655"/>
                  <a:pt x="7639778" y="2163513"/>
                  <a:pt x="7637758" y="2194409"/>
                </a:cubicBezTo>
                <a:cubicBezTo>
                  <a:pt x="7619585" y="2207765"/>
                  <a:pt x="7641835" y="2261154"/>
                  <a:pt x="7659453" y="2268824"/>
                </a:cubicBezTo>
                <a:cubicBezTo>
                  <a:pt x="7644015" y="2268997"/>
                  <a:pt x="7665037" y="2307714"/>
                  <a:pt x="7665583" y="2317700"/>
                </a:cubicBezTo>
                <a:cubicBezTo>
                  <a:pt x="7665764" y="2321029"/>
                  <a:pt x="7663671" y="2321166"/>
                  <a:pt x="7657195" y="2315619"/>
                </a:cubicBezTo>
                <a:cubicBezTo>
                  <a:pt x="7658997" y="2326231"/>
                  <a:pt x="7650972" y="2337185"/>
                  <a:pt x="7644431" y="2331209"/>
                </a:cubicBezTo>
                <a:cubicBezTo>
                  <a:pt x="7658433" y="2363448"/>
                  <a:pt x="7644510" y="2411031"/>
                  <a:pt x="7650869" y="2447461"/>
                </a:cubicBezTo>
                <a:cubicBezTo>
                  <a:pt x="7635485" y="2467322"/>
                  <a:pt x="7649719" y="2456555"/>
                  <a:pt x="7646841" y="2477156"/>
                </a:cubicBezTo>
                <a:cubicBezTo>
                  <a:pt x="7661004" y="2471521"/>
                  <a:pt x="7638896" y="2502164"/>
                  <a:pt x="7654880" y="2503292"/>
                </a:cubicBezTo>
                <a:cubicBezTo>
                  <a:pt x="7653849" y="2507005"/>
                  <a:pt x="7652348" y="2510567"/>
                  <a:pt x="7650720" y="2514131"/>
                </a:cubicBezTo>
                <a:lnTo>
                  <a:pt x="7649876" y="2516003"/>
                </a:lnTo>
                <a:lnTo>
                  <a:pt x="7649263" y="2523483"/>
                </a:lnTo>
                <a:lnTo>
                  <a:pt x="7645633" y="2525592"/>
                </a:lnTo>
                <a:lnTo>
                  <a:pt x="7642233" y="2536851"/>
                </a:lnTo>
                <a:cubicBezTo>
                  <a:pt x="7641494" y="2541069"/>
                  <a:pt x="7641323" y="2545607"/>
                  <a:pt x="7642069" y="2550622"/>
                </a:cubicBezTo>
                <a:cubicBezTo>
                  <a:pt x="7648404" y="2562959"/>
                  <a:pt x="7640640" y="2582170"/>
                  <a:pt x="7641110" y="2599544"/>
                </a:cubicBezTo>
                <a:lnTo>
                  <a:pt x="7643071" y="2607523"/>
                </a:lnTo>
                <a:lnTo>
                  <a:pt x="7639801" y="2633566"/>
                </a:lnTo>
                <a:cubicBezTo>
                  <a:pt x="7639166" y="2640978"/>
                  <a:pt x="7638833" y="2648672"/>
                  <a:pt x="7639065" y="2656773"/>
                </a:cubicBezTo>
                <a:lnTo>
                  <a:pt x="7640624" y="2671810"/>
                </a:lnTo>
                <a:lnTo>
                  <a:pt x="7639332" y="2675751"/>
                </a:lnTo>
                <a:cubicBezTo>
                  <a:pt x="7639476" y="2682617"/>
                  <a:pt x="7644027" y="2691703"/>
                  <a:pt x="7638498" y="2690893"/>
                </a:cubicBezTo>
                <a:lnTo>
                  <a:pt x="7640415" y="2698606"/>
                </a:lnTo>
                <a:lnTo>
                  <a:pt x="7636002" y="2706218"/>
                </a:lnTo>
                <a:cubicBezTo>
                  <a:pt x="7634978" y="2707053"/>
                  <a:pt x="7633887" y="2707679"/>
                  <a:pt x="7632770" y="2708079"/>
                </a:cubicBezTo>
                <a:lnTo>
                  <a:pt x="7634220" y="2718854"/>
                </a:lnTo>
                <a:lnTo>
                  <a:pt x="7631061" y="2727688"/>
                </a:lnTo>
                <a:lnTo>
                  <a:pt x="7633127" y="2735389"/>
                </a:lnTo>
                <a:lnTo>
                  <a:pt x="7632661" y="2738584"/>
                </a:lnTo>
                <a:lnTo>
                  <a:pt x="7631098" y="2746529"/>
                </a:lnTo>
                <a:cubicBezTo>
                  <a:pt x="7630002" y="2750602"/>
                  <a:pt x="7628681" y="2755160"/>
                  <a:pt x="7627624" y="2760235"/>
                </a:cubicBezTo>
                <a:lnTo>
                  <a:pt x="7627140" y="2764511"/>
                </a:lnTo>
                <a:lnTo>
                  <a:pt x="7621827" y="2773820"/>
                </a:lnTo>
                <a:cubicBezTo>
                  <a:pt x="7617811" y="2780593"/>
                  <a:pt x="7615104" y="2785923"/>
                  <a:pt x="7617284" y="2791840"/>
                </a:cubicBezTo>
                <a:cubicBezTo>
                  <a:pt x="7612094" y="2801924"/>
                  <a:pt x="7597550" y="2808970"/>
                  <a:pt x="7601430" y="2823567"/>
                </a:cubicBezTo>
                <a:cubicBezTo>
                  <a:pt x="7594841" y="2819137"/>
                  <a:pt x="7600633" y="2839778"/>
                  <a:pt x="7593865" y="2842217"/>
                </a:cubicBezTo>
                <a:cubicBezTo>
                  <a:pt x="7588415" y="2843342"/>
                  <a:pt x="7588901" y="2849866"/>
                  <a:pt x="7586893" y="2854834"/>
                </a:cubicBezTo>
                <a:cubicBezTo>
                  <a:pt x="7581327" y="2858374"/>
                  <a:pt x="7576244" y="2883372"/>
                  <a:pt x="7577046" y="2892075"/>
                </a:cubicBezTo>
                <a:cubicBezTo>
                  <a:pt x="7582584" y="2916606"/>
                  <a:pt x="7560175" y="2936338"/>
                  <a:pt x="7564026" y="2955950"/>
                </a:cubicBezTo>
                <a:cubicBezTo>
                  <a:pt x="7563501" y="2961086"/>
                  <a:pt x="7562240" y="2965343"/>
                  <a:pt x="7560529" y="2969031"/>
                </a:cubicBezTo>
                <a:lnTo>
                  <a:pt x="7554631" y="2978222"/>
                </a:lnTo>
                <a:lnTo>
                  <a:pt x="7550747" y="2978564"/>
                </a:lnTo>
                <a:lnTo>
                  <a:pt x="7548359" y="2985429"/>
                </a:lnTo>
                <a:lnTo>
                  <a:pt x="7547120" y="2986826"/>
                </a:lnTo>
                <a:cubicBezTo>
                  <a:pt x="7544741" y="2989483"/>
                  <a:pt x="7542480" y="2992194"/>
                  <a:pt x="7540621" y="2995267"/>
                </a:cubicBezTo>
                <a:cubicBezTo>
                  <a:pt x="7555200" y="3003715"/>
                  <a:pt x="7527208" y="3022799"/>
                  <a:pt x="7541739" y="3023946"/>
                </a:cubicBezTo>
                <a:cubicBezTo>
                  <a:pt x="7534059" y="3042303"/>
                  <a:pt x="7549904" y="3038579"/>
                  <a:pt x="7530781" y="3050462"/>
                </a:cubicBezTo>
                <a:cubicBezTo>
                  <a:pt x="7527838" y="3088204"/>
                  <a:pt x="7503338" y="3127251"/>
                  <a:pt x="7508515" y="3164510"/>
                </a:cubicBezTo>
                <a:cubicBezTo>
                  <a:pt x="7503888" y="3155782"/>
                  <a:pt x="7493770" y="3162549"/>
                  <a:pt x="7492866" y="3173520"/>
                </a:cubicBezTo>
                <a:cubicBezTo>
                  <a:pt x="7474179" y="3140376"/>
                  <a:pt x="7498581" y="3226463"/>
                  <a:pt x="7479395" y="3217191"/>
                </a:cubicBezTo>
                <a:cubicBezTo>
                  <a:pt x="7493905" y="3232643"/>
                  <a:pt x="7501608" y="3293915"/>
                  <a:pt x="7481475" y="3298298"/>
                </a:cubicBezTo>
                <a:cubicBezTo>
                  <a:pt x="7472089" y="3326890"/>
                  <a:pt x="7475493" y="3357480"/>
                  <a:pt x="7457722" y="3379292"/>
                </a:cubicBezTo>
                <a:cubicBezTo>
                  <a:pt x="7459285" y="3382143"/>
                  <a:pt x="7460273" y="3385199"/>
                  <a:pt x="7460850" y="3388381"/>
                </a:cubicBezTo>
                <a:lnTo>
                  <a:pt x="7461482" y="3397694"/>
                </a:lnTo>
                <a:lnTo>
                  <a:pt x="7460695" y="3398556"/>
                </a:lnTo>
                <a:cubicBezTo>
                  <a:pt x="7458532" y="3402904"/>
                  <a:pt x="7458275" y="3406007"/>
                  <a:pt x="7458858" y="3408553"/>
                </a:cubicBezTo>
                <a:lnTo>
                  <a:pt x="7460185" y="3411299"/>
                </a:lnTo>
                <a:lnTo>
                  <a:pt x="7459468" y="3418333"/>
                </a:lnTo>
                <a:lnTo>
                  <a:pt x="7459515" y="3432662"/>
                </a:lnTo>
                <a:lnTo>
                  <a:pt x="7458154" y="3434902"/>
                </a:lnTo>
                <a:lnTo>
                  <a:pt x="7456091" y="3455825"/>
                </a:lnTo>
                <a:cubicBezTo>
                  <a:pt x="7455865" y="3455850"/>
                  <a:pt x="7455638" y="3455877"/>
                  <a:pt x="7455413" y="3455903"/>
                </a:cubicBezTo>
                <a:cubicBezTo>
                  <a:pt x="7453843" y="3456557"/>
                  <a:pt x="7452596" y="3457940"/>
                  <a:pt x="7451989" y="3460886"/>
                </a:cubicBezTo>
                <a:cubicBezTo>
                  <a:pt x="7443388" y="3453296"/>
                  <a:pt x="7447961" y="3461529"/>
                  <a:pt x="7446929" y="3470886"/>
                </a:cubicBezTo>
                <a:cubicBezTo>
                  <a:pt x="7433341" y="3461186"/>
                  <a:pt x="7436171" y="3489615"/>
                  <a:pt x="7427213" y="3491353"/>
                </a:cubicBezTo>
                <a:cubicBezTo>
                  <a:pt x="7426761" y="3498443"/>
                  <a:pt x="7426037" y="3505767"/>
                  <a:pt x="7424990" y="3513143"/>
                </a:cubicBezTo>
                <a:lnTo>
                  <a:pt x="7424186" y="3517424"/>
                </a:lnTo>
                <a:cubicBezTo>
                  <a:pt x="7424132" y="3517438"/>
                  <a:pt x="7424077" y="3517453"/>
                  <a:pt x="7424024" y="3517467"/>
                </a:cubicBezTo>
                <a:cubicBezTo>
                  <a:pt x="7423536" y="3518305"/>
                  <a:pt x="7423153" y="3519678"/>
                  <a:pt x="7422883" y="3521896"/>
                </a:cubicBezTo>
                <a:lnTo>
                  <a:pt x="7422723" y="3525229"/>
                </a:lnTo>
                <a:lnTo>
                  <a:pt x="7421163" y="3533534"/>
                </a:lnTo>
                <a:lnTo>
                  <a:pt x="7419650" y="3536108"/>
                </a:lnTo>
                <a:lnTo>
                  <a:pt x="7417640" y="3536718"/>
                </a:lnTo>
                <a:lnTo>
                  <a:pt x="7417697" y="3537534"/>
                </a:lnTo>
                <a:cubicBezTo>
                  <a:pt x="7419749" y="3544077"/>
                  <a:pt x="7423989" y="3546875"/>
                  <a:pt x="7409814" y="3551598"/>
                </a:cubicBezTo>
                <a:cubicBezTo>
                  <a:pt x="7412376" y="3566128"/>
                  <a:pt x="7404108" y="3567090"/>
                  <a:pt x="7397719" y="3584844"/>
                </a:cubicBezTo>
                <a:cubicBezTo>
                  <a:pt x="7401116" y="3593573"/>
                  <a:pt x="7398130" y="3599358"/>
                  <a:pt x="7393057" y="3604546"/>
                </a:cubicBezTo>
                <a:cubicBezTo>
                  <a:pt x="7391792" y="3622895"/>
                  <a:pt x="7383125" y="3638008"/>
                  <a:pt x="7377811" y="3657793"/>
                </a:cubicBezTo>
                <a:cubicBezTo>
                  <a:pt x="7379886" y="3680874"/>
                  <a:pt x="7366255" y="3689531"/>
                  <a:pt x="7360624" y="3710685"/>
                </a:cubicBezTo>
                <a:cubicBezTo>
                  <a:pt x="7367950" y="3731637"/>
                  <a:pt x="7347999" y="3723947"/>
                  <a:pt x="7341489" y="3734006"/>
                </a:cubicBezTo>
                <a:lnTo>
                  <a:pt x="7340478" y="3737028"/>
                </a:lnTo>
                <a:lnTo>
                  <a:pt x="7340489" y="3745476"/>
                </a:lnTo>
                <a:lnTo>
                  <a:pt x="7340950" y="3748687"/>
                </a:lnTo>
                <a:cubicBezTo>
                  <a:pt x="7341098" y="3750887"/>
                  <a:pt x="7340976" y="3752333"/>
                  <a:pt x="7340653" y="3753314"/>
                </a:cubicBezTo>
                <a:lnTo>
                  <a:pt x="7340500" y="3753419"/>
                </a:lnTo>
                <a:lnTo>
                  <a:pt x="7340506" y="3757774"/>
                </a:lnTo>
                <a:cubicBezTo>
                  <a:pt x="7340847" y="3765147"/>
                  <a:pt x="7341495" y="3772345"/>
                  <a:pt x="7342369" y="3779218"/>
                </a:cubicBezTo>
                <a:cubicBezTo>
                  <a:pt x="7333890" y="3784348"/>
                  <a:pt x="7341949" y="3810090"/>
                  <a:pt x="7326800" y="3806225"/>
                </a:cubicBezTo>
                <a:cubicBezTo>
                  <a:pt x="7327524" y="3815461"/>
                  <a:pt x="7333545" y="3821456"/>
                  <a:pt x="7323686" y="3817640"/>
                </a:cubicBezTo>
                <a:cubicBezTo>
                  <a:pt x="7323637" y="3820659"/>
                  <a:pt x="7322668" y="3822449"/>
                  <a:pt x="7321247" y="3823678"/>
                </a:cubicBezTo>
                <a:lnTo>
                  <a:pt x="7320595" y="3824018"/>
                </a:lnTo>
                <a:lnTo>
                  <a:pt x="7322453" y="3844579"/>
                </a:lnTo>
                <a:lnTo>
                  <a:pt x="7321532" y="3847225"/>
                </a:lnTo>
                <a:lnTo>
                  <a:pt x="7324238" y="3860736"/>
                </a:lnTo>
                <a:lnTo>
                  <a:pt x="7324840" y="3867658"/>
                </a:lnTo>
                <a:lnTo>
                  <a:pt x="7326655" y="3869733"/>
                </a:lnTo>
                <a:cubicBezTo>
                  <a:pt x="7327701" y="3871909"/>
                  <a:pt x="7328023" y="3874942"/>
                  <a:pt x="7326706" y="3879891"/>
                </a:cubicBezTo>
                <a:lnTo>
                  <a:pt x="7326093" y="3881013"/>
                </a:lnTo>
                <a:lnTo>
                  <a:pt x="7328442" y="3889558"/>
                </a:lnTo>
                <a:cubicBezTo>
                  <a:pt x="7329602" y="3892339"/>
                  <a:pt x="7331138" y="3894839"/>
                  <a:pt x="7333203" y="3896924"/>
                </a:cubicBezTo>
                <a:cubicBezTo>
                  <a:pt x="7319795" y="3924445"/>
                  <a:pt x="7328820" y="3952004"/>
                  <a:pt x="7324908" y="3982658"/>
                </a:cubicBezTo>
                <a:cubicBezTo>
                  <a:pt x="7325522" y="4017325"/>
                  <a:pt x="7327874" y="4041416"/>
                  <a:pt x="7327588" y="4064228"/>
                </a:cubicBezTo>
                <a:cubicBezTo>
                  <a:pt x="7328735" y="4074940"/>
                  <a:pt x="7329351" y="4153102"/>
                  <a:pt x="7323186" y="4146664"/>
                </a:cubicBezTo>
                <a:cubicBezTo>
                  <a:pt x="7335189" y="4179829"/>
                  <a:pt x="7318370" y="4199117"/>
                  <a:pt x="7322488" y="4235901"/>
                </a:cubicBezTo>
                <a:cubicBezTo>
                  <a:pt x="7305909" y="4254573"/>
                  <a:pt x="7320783" y="4244884"/>
                  <a:pt x="7316645" y="4265209"/>
                </a:cubicBezTo>
                <a:cubicBezTo>
                  <a:pt x="7331133" y="4260631"/>
                  <a:pt x="7307179" y="4289560"/>
                  <a:pt x="7323069" y="4291857"/>
                </a:cubicBezTo>
                <a:cubicBezTo>
                  <a:pt x="7321814" y="4295483"/>
                  <a:pt x="7320095" y="4298923"/>
                  <a:pt x="7318251" y="4302359"/>
                </a:cubicBezTo>
                <a:lnTo>
                  <a:pt x="7317295" y="4304161"/>
                </a:lnTo>
                <a:lnTo>
                  <a:pt x="7316223" y="4311573"/>
                </a:lnTo>
                <a:lnTo>
                  <a:pt x="7312469" y="4313411"/>
                </a:lnTo>
                <a:lnTo>
                  <a:pt x="7306447" y="4403491"/>
                </a:lnTo>
                <a:cubicBezTo>
                  <a:pt x="7308849" y="4411399"/>
                  <a:pt x="7308497" y="4436984"/>
                  <a:pt x="7303688" y="4442497"/>
                </a:cubicBezTo>
                <a:cubicBezTo>
                  <a:pt x="7302637" y="4447969"/>
                  <a:pt x="7304327" y="4453942"/>
                  <a:pt x="7299181" y="4457128"/>
                </a:cubicBezTo>
                <a:cubicBezTo>
                  <a:pt x="7296154" y="4469016"/>
                  <a:pt x="7289197" y="4496240"/>
                  <a:pt x="7285530" y="4513823"/>
                </a:cubicBezTo>
                <a:cubicBezTo>
                  <a:pt x="7288769" y="4518560"/>
                  <a:pt x="7287100" y="4524649"/>
                  <a:pt x="7284412" y="4532609"/>
                </a:cubicBezTo>
                <a:lnTo>
                  <a:pt x="7282601" y="4540125"/>
                </a:lnTo>
                <a:lnTo>
                  <a:pt x="7291785" y="4563650"/>
                </a:lnTo>
                <a:lnTo>
                  <a:pt x="7284191" y="4636427"/>
                </a:lnTo>
                <a:lnTo>
                  <a:pt x="7292797" y="4672055"/>
                </a:lnTo>
                <a:cubicBezTo>
                  <a:pt x="7294304" y="4686552"/>
                  <a:pt x="7294421" y="4700466"/>
                  <a:pt x="7295425" y="4713953"/>
                </a:cubicBezTo>
                <a:cubicBezTo>
                  <a:pt x="7296104" y="4744441"/>
                  <a:pt x="7280378" y="4723911"/>
                  <a:pt x="7292574" y="4762180"/>
                </a:cubicBezTo>
                <a:cubicBezTo>
                  <a:pt x="7286719" y="4766152"/>
                  <a:pt x="7286266" y="4770971"/>
                  <a:pt x="7288689" y="4779168"/>
                </a:cubicBezTo>
                <a:cubicBezTo>
                  <a:pt x="7288592" y="4793971"/>
                  <a:pt x="7274303" y="4792486"/>
                  <a:pt x="7282355" y="4807636"/>
                </a:cubicBezTo>
                <a:cubicBezTo>
                  <a:pt x="7278556" y="4806204"/>
                  <a:pt x="7277539" y="4813202"/>
                  <a:pt x="7276505" y="4819678"/>
                </a:cubicBezTo>
                <a:lnTo>
                  <a:pt x="7273752" y="4823797"/>
                </a:lnTo>
                <a:lnTo>
                  <a:pt x="7283683" y="4847794"/>
                </a:lnTo>
                <a:cubicBezTo>
                  <a:pt x="7296832" y="4890479"/>
                  <a:pt x="7302379" y="4941877"/>
                  <a:pt x="7311552" y="4978326"/>
                </a:cubicBezTo>
                <a:cubicBezTo>
                  <a:pt x="7284161" y="4998846"/>
                  <a:pt x="7309660" y="4989594"/>
                  <a:pt x="7304880" y="5015024"/>
                </a:cubicBezTo>
                <a:cubicBezTo>
                  <a:pt x="7330355" y="5012307"/>
                  <a:pt x="7291032" y="5044485"/>
                  <a:pt x="7319932" y="5050993"/>
                </a:cubicBezTo>
                <a:cubicBezTo>
                  <a:pt x="7318148" y="5055414"/>
                  <a:pt x="7315506" y="5059493"/>
                  <a:pt x="7312641" y="5063537"/>
                </a:cubicBezTo>
                <a:lnTo>
                  <a:pt x="7311153" y="5065661"/>
                </a:lnTo>
                <a:lnTo>
                  <a:pt x="7310197" y="5075032"/>
                </a:lnTo>
                <a:lnTo>
                  <a:pt x="7303683" y="5076576"/>
                </a:lnTo>
                <a:lnTo>
                  <a:pt x="7297768" y="5089898"/>
                </a:lnTo>
                <a:cubicBezTo>
                  <a:pt x="7296519" y="5095057"/>
                  <a:pt x="7296302" y="5100805"/>
                  <a:pt x="7297750" y="5107454"/>
                </a:cubicBezTo>
                <a:cubicBezTo>
                  <a:pt x="7309447" y="5125240"/>
                  <a:pt x="7295812" y="5147341"/>
                  <a:pt x="7297014" y="5169708"/>
                </a:cubicBezTo>
                <a:lnTo>
                  <a:pt x="7300719" y="5180532"/>
                </a:lnTo>
                <a:lnTo>
                  <a:pt x="7295705" y="5210620"/>
                </a:lnTo>
                <a:lnTo>
                  <a:pt x="7296901" y="5212749"/>
                </a:lnTo>
                <a:cubicBezTo>
                  <a:pt x="7296704" y="5218058"/>
                  <a:pt x="7294377" y="5228574"/>
                  <a:pt x="7294523" y="5242477"/>
                </a:cubicBezTo>
                <a:lnTo>
                  <a:pt x="7297776" y="5296160"/>
                </a:lnTo>
                <a:lnTo>
                  <a:pt x="7289955" y="5304499"/>
                </a:lnTo>
                <a:lnTo>
                  <a:pt x="7286210" y="5305374"/>
                </a:lnTo>
                <a:lnTo>
                  <a:pt x="7286995" y="5320092"/>
                </a:lnTo>
                <a:lnTo>
                  <a:pt x="7281550" y="5330613"/>
                </a:lnTo>
                <a:lnTo>
                  <a:pt x="7285354" y="5340890"/>
                </a:lnTo>
                <a:lnTo>
                  <a:pt x="7281914" y="5354491"/>
                </a:lnTo>
                <a:cubicBezTo>
                  <a:pt x="7280017" y="5359352"/>
                  <a:pt x="7277725" y="5364763"/>
                  <a:pt x="7275918" y="5370917"/>
                </a:cubicBezTo>
                <a:lnTo>
                  <a:pt x="7267655" y="5384350"/>
                </a:lnTo>
                <a:lnTo>
                  <a:pt x="7263791" y="5406610"/>
                </a:lnTo>
                <a:cubicBezTo>
                  <a:pt x="7260956" y="5423841"/>
                  <a:pt x="7257650" y="5440271"/>
                  <a:pt x="7251522" y="5456222"/>
                </a:cubicBezTo>
                <a:cubicBezTo>
                  <a:pt x="7253699" y="5469913"/>
                  <a:pt x="7252931" y="5482529"/>
                  <a:pt x="7242311" y="5493751"/>
                </a:cubicBezTo>
                <a:cubicBezTo>
                  <a:pt x="7236636" y="5529727"/>
                  <a:pt x="7245809" y="5539513"/>
                  <a:pt x="7231835" y="5561252"/>
                </a:cubicBezTo>
                <a:cubicBezTo>
                  <a:pt x="7236311" y="5568555"/>
                  <a:pt x="7238499" y="5573475"/>
                  <a:pt x="7239152" y="5577121"/>
                </a:cubicBezTo>
                <a:cubicBezTo>
                  <a:pt x="7241111" y="5588065"/>
                  <a:pt x="7229268" y="5587525"/>
                  <a:pt x="7224043" y="5605355"/>
                </a:cubicBezTo>
                <a:cubicBezTo>
                  <a:pt x="7216774" y="5624244"/>
                  <a:pt x="7213225" y="5590845"/>
                  <a:pt x="7209229" y="5609118"/>
                </a:cubicBezTo>
                <a:cubicBezTo>
                  <a:pt x="7212098" y="5628346"/>
                  <a:pt x="7194168" y="5628785"/>
                  <a:pt x="7198222" y="5648700"/>
                </a:cubicBezTo>
                <a:cubicBezTo>
                  <a:pt x="7212577" y="5642705"/>
                  <a:pt x="7189541" y="5689259"/>
                  <a:pt x="7201221" y="5689771"/>
                </a:cubicBezTo>
                <a:cubicBezTo>
                  <a:pt x="7181618" y="5708428"/>
                  <a:pt x="7201258" y="5715573"/>
                  <a:pt x="7192555" y="5739098"/>
                </a:cubicBezTo>
                <a:cubicBezTo>
                  <a:pt x="7184486" y="5750478"/>
                  <a:pt x="7182208" y="5758416"/>
                  <a:pt x="7187522" y="5768603"/>
                </a:cubicBezTo>
                <a:cubicBezTo>
                  <a:pt x="7148692" y="5821144"/>
                  <a:pt x="7181577" y="5799065"/>
                  <a:pt x="7162500" y="5846928"/>
                </a:cubicBezTo>
                <a:lnTo>
                  <a:pt x="7160827" y="5850799"/>
                </a:lnTo>
                <a:lnTo>
                  <a:pt x="7163312" y="5866636"/>
                </a:lnTo>
                <a:cubicBezTo>
                  <a:pt x="7163884" y="5867070"/>
                  <a:pt x="7164455" y="5867505"/>
                  <a:pt x="7165029" y="5867939"/>
                </a:cubicBezTo>
                <a:lnTo>
                  <a:pt x="7142501" y="5914339"/>
                </a:lnTo>
                <a:lnTo>
                  <a:pt x="7143151" y="5921221"/>
                </a:lnTo>
                <a:lnTo>
                  <a:pt x="7123808" y="5950546"/>
                </a:lnTo>
                <a:lnTo>
                  <a:pt x="7116299" y="5966186"/>
                </a:lnTo>
                <a:lnTo>
                  <a:pt x="7106117" y="5983669"/>
                </a:lnTo>
                <a:lnTo>
                  <a:pt x="7109622" y="5995569"/>
                </a:lnTo>
                <a:cubicBezTo>
                  <a:pt x="7114727" y="6023526"/>
                  <a:pt x="7092983" y="6067450"/>
                  <a:pt x="7116605" y="6077139"/>
                </a:cubicBezTo>
                <a:cubicBezTo>
                  <a:pt x="7102148" y="6089933"/>
                  <a:pt x="7125501" y="6101908"/>
                  <a:pt x="7127573" y="6115892"/>
                </a:cubicBezTo>
                <a:cubicBezTo>
                  <a:pt x="7118381" y="6127056"/>
                  <a:pt x="7126331" y="6132595"/>
                  <a:pt x="7128098" y="6142737"/>
                </a:cubicBezTo>
                <a:cubicBezTo>
                  <a:pt x="7122429" y="6147329"/>
                  <a:pt x="7122724" y="6155912"/>
                  <a:pt x="7129375" y="6158833"/>
                </a:cubicBezTo>
                <a:cubicBezTo>
                  <a:pt x="7144709" y="6154689"/>
                  <a:pt x="7137060" y="6184499"/>
                  <a:pt x="7147635" y="6186714"/>
                </a:cubicBezTo>
                <a:cubicBezTo>
                  <a:pt x="7149842" y="6204016"/>
                  <a:pt x="7136414" y="6279145"/>
                  <a:pt x="7153343" y="6291871"/>
                </a:cubicBezTo>
                <a:cubicBezTo>
                  <a:pt x="7161381" y="6326852"/>
                  <a:pt x="7134450" y="6377408"/>
                  <a:pt x="7134923" y="6392273"/>
                </a:cubicBezTo>
                <a:cubicBezTo>
                  <a:pt x="7103997" y="6407024"/>
                  <a:pt x="7185503" y="6478818"/>
                  <a:pt x="7187236" y="6541940"/>
                </a:cubicBezTo>
                <a:cubicBezTo>
                  <a:pt x="7184250" y="6550446"/>
                  <a:pt x="7184290" y="6554993"/>
                  <a:pt x="7191340" y="6557275"/>
                </a:cubicBezTo>
                <a:cubicBezTo>
                  <a:pt x="7195412" y="6573685"/>
                  <a:pt x="7202070" y="6606060"/>
                  <a:pt x="7211670" y="6640404"/>
                </a:cubicBezTo>
                <a:cubicBezTo>
                  <a:pt x="7219591" y="6666216"/>
                  <a:pt x="7212698" y="6793331"/>
                  <a:pt x="7221085" y="6827708"/>
                </a:cubicBezTo>
                <a:lnTo>
                  <a:pt x="7227698" y="6857999"/>
                </a:lnTo>
                <a:lnTo>
                  <a:pt x="0" y="685799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0669DE-9474-B654-FF8E-503FEE71C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233647"/>
            <a:ext cx="2743200" cy="3651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Aft>
                <a:spcPts val="600"/>
              </a:spcAft>
              <a:defRPr/>
            </a:pPr>
            <a:fld id="{CF239B41-FFD6-4CCD-92B6-FE59806C6ED8}" type="slidenum">
              <a:rPr lang="en-US" sz="360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 sz="3600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36123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5" name="Rectangle 2074">
            <a:extLst>
              <a:ext uri="{FF2B5EF4-FFF2-40B4-BE49-F238E27FC236}">
                <a16:creationId xmlns:a16="http://schemas.microsoft.com/office/drawing/2014/main" id="{561B1731-39D9-4145-8343-C209E1F09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9918A8-E53D-C6FE-4BBD-9E5363086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6202092" cy="1294228"/>
          </a:xfrm>
        </p:spPr>
        <p:txBody>
          <a:bodyPr>
            <a:normAutofit/>
          </a:bodyPr>
          <a:lstStyle/>
          <a:p>
            <a:r>
              <a:rPr lang="en-US" sz="4000"/>
              <a:t>The Issue – consistent method to test samples</a:t>
            </a:r>
          </a:p>
        </p:txBody>
      </p:sp>
      <p:cxnSp>
        <p:nvCxnSpPr>
          <p:cNvPr id="2076" name="Straight Connector 2075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822" y="1186683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B6C61-DCCB-4D6B-05D3-9476390F8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468880"/>
            <a:ext cx="6202092" cy="3838722"/>
          </a:xfrm>
        </p:spPr>
        <p:txBody>
          <a:bodyPr>
            <a:normAutofit/>
          </a:bodyPr>
          <a:lstStyle/>
          <a:p>
            <a:r>
              <a:rPr lang="en-US" sz="3200" dirty="0"/>
              <a:t>Specifications:</a:t>
            </a:r>
          </a:p>
          <a:p>
            <a:pPr lvl="1"/>
            <a:r>
              <a:rPr lang="en-US" sz="3200" dirty="0"/>
              <a:t>Fast</a:t>
            </a:r>
          </a:p>
          <a:p>
            <a:pPr lvl="1"/>
            <a:r>
              <a:rPr lang="en-US" sz="3200" dirty="0"/>
              <a:t>Accurate</a:t>
            </a:r>
          </a:p>
          <a:p>
            <a:pPr lvl="1"/>
            <a:r>
              <a:rPr lang="en-US" sz="3200" dirty="0"/>
              <a:t>Reliable </a:t>
            </a:r>
          </a:p>
          <a:p>
            <a:pPr lvl="1"/>
            <a:endParaRPr lang="en-US" dirty="0"/>
          </a:p>
        </p:txBody>
      </p:sp>
      <p:pic>
        <p:nvPicPr>
          <p:cNvPr id="2054" name="Picture 6" descr="A close-up of a microscope&#10;&#10;Description automatically generated">
            <a:extLst>
              <a:ext uri="{FF2B5EF4-FFF2-40B4-BE49-F238E27FC236}">
                <a16:creationId xmlns:a16="http://schemas.microsoft.com/office/drawing/2014/main" id="{C933D5EB-88EA-E938-0F7B-1DAB7B03EE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1" t="24302" r="20959" b="41257"/>
          <a:stretch/>
        </p:blipFill>
        <p:spPr bwMode="auto">
          <a:xfrm>
            <a:off x="7080600" y="648871"/>
            <a:ext cx="5111400" cy="273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ircuit board with wires on it&#10;&#10;Description automatically generated">
            <a:extLst>
              <a:ext uri="{FF2B5EF4-FFF2-40B4-BE49-F238E27FC236}">
                <a16:creationId xmlns:a16="http://schemas.microsoft.com/office/drawing/2014/main" id="{76132B57-00E3-A43D-1A9F-9A5118E2F5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4" r="1396"/>
          <a:stretch/>
        </p:blipFill>
        <p:spPr>
          <a:xfrm>
            <a:off x="7080600" y="3429000"/>
            <a:ext cx="5111401" cy="34289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A024E-02D0-CBE5-D6F6-C5E55485B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3190" y="6389688"/>
            <a:ext cx="940296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719D7796-F675-488F-AC46-C88938C80352}" type="slidenum">
              <a:rPr lang="en-US" sz="1700" smtClean="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 sz="1700">
              <a:solidFill>
                <a:srgbClr val="FFFFFF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71534D3-3DD9-0AB5-D0C7-A59483158110}"/>
              </a:ext>
            </a:extLst>
          </p:cNvPr>
          <p:cNvGrpSpPr/>
          <p:nvPr/>
        </p:nvGrpSpPr>
        <p:grpSpPr>
          <a:xfrm>
            <a:off x="8128931" y="1960495"/>
            <a:ext cx="1167480" cy="2628720"/>
            <a:chOff x="8128931" y="1960495"/>
            <a:chExt cx="1167480" cy="262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8C61B06-6691-FEF5-7D7B-5B935C2DDCF1}"/>
                    </a:ext>
                  </a:extLst>
                </p14:cNvPr>
                <p14:cNvContentPartPr/>
                <p14:nvPr/>
              </p14:nvContentPartPr>
              <p14:xfrm>
                <a:off x="8128931" y="2164255"/>
                <a:ext cx="962280" cy="24249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8C61B06-6691-FEF5-7D7B-5B935C2DDCF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092931" y="2128255"/>
                  <a:ext cx="1033920" cy="249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1E7C78E-24F6-A287-C1F7-5B5C1D590E8E}"/>
                    </a:ext>
                  </a:extLst>
                </p14:cNvPr>
                <p14:cNvContentPartPr/>
                <p14:nvPr/>
              </p14:nvContentPartPr>
              <p14:xfrm>
                <a:off x="8927771" y="1960495"/>
                <a:ext cx="368640" cy="387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1E7C78E-24F6-A287-C1F7-5B5C1D590E8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892131" y="1924855"/>
                  <a:ext cx="440280" cy="459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11677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1D50F262-343C-4101-AB3C-9DA1072F7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een rectangular object with a gold and silver square&#10;&#10;Description automatically generated with medium confidence">
            <a:extLst>
              <a:ext uri="{FF2B5EF4-FFF2-40B4-BE49-F238E27FC236}">
                <a16:creationId xmlns:a16="http://schemas.microsoft.com/office/drawing/2014/main" id="{136DF448-F2A1-C190-57D2-89517FA302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4" r="-2" b="7348"/>
          <a:stretch/>
        </p:blipFill>
        <p:spPr>
          <a:xfrm>
            <a:off x="7816130" y="-2"/>
            <a:ext cx="4375870" cy="6858000"/>
          </a:xfrm>
          <a:custGeom>
            <a:avLst/>
            <a:gdLst/>
            <a:ahLst/>
            <a:cxnLst/>
            <a:rect l="l" t="t" r="r" b="b"/>
            <a:pathLst>
              <a:path w="4375870" h="6858000">
                <a:moveTo>
                  <a:pt x="4441" y="0"/>
                </a:moveTo>
                <a:lnTo>
                  <a:pt x="4375870" y="0"/>
                </a:lnTo>
                <a:lnTo>
                  <a:pt x="4375870" y="23"/>
                </a:lnTo>
                <a:lnTo>
                  <a:pt x="4375870" y="6858000"/>
                </a:lnTo>
                <a:lnTo>
                  <a:pt x="0" y="6858000"/>
                </a:lnTo>
                <a:lnTo>
                  <a:pt x="106674" y="6638378"/>
                </a:lnTo>
                <a:cubicBezTo>
                  <a:pt x="530028" y="5720938"/>
                  <a:pt x="777229" y="4614948"/>
                  <a:pt x="777229" y="3424428"/>
                </a:cubicBezTo>
                <a:cubicBezTo>
                  <a:pt x="777229" y="2233909"/>
                  <a:pt x="530028" y="1127919"/>
                  <a:pt x="106674" y="210478"/>
                </a:cubicBezTo>
                <a:close/>
              </a:path>
            </a:pathLst>
          </a:custGeom>
        </p:spPr>
      </p:pic>
      <p:pic>
        <p:nvPicPr>
          <p:cNvPr id="4" name="Picture 3" descr="A green circuit board with white text&#10;&#10;Description automatically generated">
            <a:extLst>
              <a:ext uri="{FF2B5EF4-FFF2-40B4-BE49-F238E27FC236}">
                <a16:creationId xmlns:a16="http://schemas.microsoft.com/office/drawing/2014/main" id="{6BDC3B20-E607-C1BB-4A5A-948E69F735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41" r="1" b="11806"/>
          <a:stretch/>
        </p:blipFill>
        <p:spPr>
          <a:xfrm>
            <a:off x="3595404" y="33"/>
            <a:ext cx="4942298" cy="6857999"/>
          </a:xfrm>
          <a:custGeom>
            <a:avLst/>
            <a:gdLst/>
            <a:ahLst/>
            <a:cxnLst/>
            <a:rect l="l" t="t" r="r" b="b"/>
            <a:pathLst>
              <a:path w="4942298" h="6857999">
                <a:moveTo>
                  <a:pt x="0" y="0"/>
                </a:moveTo>
                <a:lnTo>
                  <a:pt x="4164238" y="0"/>
                </a:lnTo>
                <a:lnTo>
                  <a:pt x="4271743" y="210478"/>
                </a:lnTo>
                <a:cubicBezTo>
                  <a:pt x="4695097" y="1127919"/>
                  <a:pt x="4942298" y="2233909"/>
                  <a:pt x="4942298" y="3424428"/>
                </a:cubicBezTo>
                <a:cubicBezTo>
                  <a:pt x="4942298" y="4614948"/>
                  <a:pt x="4695097" y="5720938"/>
                  <a:pt x="4271743" y="6638378"/>
                </a:cubicBezTo>
                <a:lnTo>
                  <a:pt x="4159568" y="6857999"/>
                </a:lnTo>
                <a:lnTo>
                  <a:pt x="49488" y="6857999"/>
                </a:lnTo>
                <a:lnTo>
                  <a:pt x="119616" y="6721637"/>
                </a:lnTo>
                <a:cubicBezTo>
                  <a:pt x="540124" y="5863919"/>
                  <a:pt x="796416" y="4724528"/>
                  <a:pt x="796416" y="3474162"/>
                </a:cubicBezTo>
                <a:cubicBezTo>
                  <a:pt x="796416" y="2140439"/>
                  <a:pt x="504812" y="932979"/>
                  <a:pt x="33352" y="58950"/>
                </a:cubicBezTo>
                <a:close/>
              </a:path>
            </a:pathLst>
          </a:custGeom>
        </p:spPr>
      </p:pic>
      <p:sp useBgFill="1">
        <p:nvSpPr>
          <p:cNvPr id="68" name="Freeform: Shape 67">
            <a:extLst>
              <a:ext uri="{FF2B5EF4-FFF2-40B4-BE49-F238E27FC236}">
                <a16:creationId xmlns:a16="http://schemas.microsoft.com/office/drawing/2014/main" id="{6A0924B3-0260-445E-AFD7-9533C0D1B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97136" cy="6858000"/>
          </a:xfrm>
          <a:custGeom>
            <a:avLst/>
            <a:gdLst>
              <a:gd name="connsiteX0" fmla="*/ 0 w 4397136"/>
              <a:gd name="connsiteY0" fmla="*/ 0 h 6858000"/>
              <a:gd name="connsiteX1" fmla="*/ 3599069 w 4397136"/>
              <a:gd name="connsiteY1" fmla="*/ 0 h 6858000"/>
              <a:gd name="connsiteX2" fmla="*/ 3634072 w 4397136"/>
              <a:gd name="connsiteY2" fmla="*/ 58977 h 6858000"/>
              <a:gd name="connsiteX3" fmla="*/ 4397136 w 4397136"/>
              <a:gd name="connsiteY3" fmla="*/ 3474189 h 6858000"/>
              <a:gd name="connsiteX4" fmla="*/ 3802221 w 4397136"/>
              <a:gd name="connsiteY4" fmla="*/ 6546415 h 6858000"/>
              <a:gd name="connsiteX5" fmla="*/ 3649466 w 4397136"/>
              <a:gd name="connsiteY5" fmla="*/ 6858000 h 6858000"/>
              <a:gd name="connsiteX6" fmla="*/ 0 w 439713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7136" h="6858000">
                <a:moveTo>
                  <a:pt x="0" y="0"/>
                </a:moveTo>
                <a:lnTo>
                  <a:pt x="3599069" y="0"/>
                </a:lnTo>
                <a:lnTo>
                  <a:pt x="3634072" y="58977"/>
                </a:lnTo>
                <a:cubicBezTo>
                  <a:pt x="4105532" y="933006"/>
                  <a:pt x="4397136" y="2140466"/>
                  <a:pt x="4397136" y="3474189"/>
                </a:cubicBezTo>
                <a:cubicBezTo>
                  <a:pt x="4397136" y="4641197"/>
                  <a:pt x="4173877" y="5711534"/>
                  <a:pt x="3802221" y="6546415"/>
                </a:cubicBezTo>
                <a:lnTo>
                  <a:pt x="3649466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0" name="Freeform: Shape 69">
            <a:extLst>
              <a:ext uri="{FF2B5EF4-FFF2-40B4-BE49-F238E27FC236}">
                <a16:creationId xmlns:a16="http://schemas.microsoft.com/office/drawing/2014/main" id="{7C34E8CB-B972-4A94-8469-315C10C2A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86504" cy="6858000"/>
          </a:xfrm>
          <a:custGeom>
            <a:avLst/>
            <a:gdLst>
              <a:gd name="connsiteX0" fmla="*/ 0 w 4386504"/>
              <a:gd name="connsiteY0" fmla="*/ 0 h 6858000"/>
              <a:gd name="connsiteX1" fmla="*/ 3588437 w 4386504"/>
              <a:gd name="connsiteY1" fmla="*/ 0 h 6858000"/>
              <a:gd name="connsiteX2" fmla="*/ 3623440 w 4386504"/>
              <a:gd name="connsiteY2" fmla="*/ 58977 h 6858000"/>
              <a:gd name="connsiteX3" fmla="*/ 4386504 w 4386504"/>
              <a:gd name="connsiteY3" fmla="*/ 3474189 h 6858000"/>
              <a:gd name="connsiteX4" fmla="*/ 3791589 w 4386504"/>
              <a:gd name="connsiteY4" fmla="*/ 6546415 h 6858000"/>
              <a:gd name="connsiteX5" fmla="*/ 3638834 w 4386504"/>
              <a:gd name="connsiteY5" fmla="*/ 6858000 h 6858000"/>
              <a:gd name="connsiteX6" fmla="*/ 0 w 438650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6504" h="6858000">
                <a:moveTo>
                  <a:pt x="0" y="0"/>
                </a:moveTo>
                <a:lnTo>
                  <a:pt x="3588437" y="0"/>
                </a:lnTo>
                <a:lnTo>
                  <a:pt x="3623440" y="58977"/>
                </a:lnTo>
                <a:cubicBezTo>
                  <a:pt x="4094900" y="933006"/>
                  <a:pt x="4386504" y="2140466"/>
                  <a:pt x="4386504" y="3474189"/>
                </a:cubicBezTo>
                <a:cubicBezTo>
                  <a:pt x="4386504" y="4641197"/>
                  <a:pt x="4163245" y="5711534"/>
                  <a:pt x="3791589" y="6546415"/>
                </a:cubicBezTo>
                <a:lnTo>
                  <a:pt x="363883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C534AAD-2BC5-3564-1963-575CBF2B7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1511589"/>
            <a:ext cx="3430958" cy="2896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Two Board Solution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4544568"/>
            <a:ext cx="341496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FA68B2-3906-4D60-45BC-26977350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988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F239B41-FFD6-4CCD-92B6-FE59806C6ED8}" type="slidenum">
              <a:rPr lang="en-US" sz="120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68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8" name="Rectangle 3087">
            <a:extLst>
              <a:ext uri="{FF2B5EF4-FFF2-40B4-BE49-F238E27FC236}">
                <a16:creationId xmlns:a16="http://schemas.microsoft.com/office/drawing/2014/main" id="{561B1731-39D9-4145-8343-C209E1F09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430219-05DF-0E05-2259-DA7E49A44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05" y="1097280"/>
            <a:ext cx="6446246" cy="2049620"/>
          </a:xfrm>
        </p:spPr>
        <p:txBody>
          <a:bodyPr>
            <a:normAutofit/>
          </a:bodyPr>
          <a:lstStyle/>
          <a:p>
            <a:r>
              <a:rPr lang="en-US" sz="6000"/>
              <a:t>Main Board PCB</a:t>
            </a:r>
          </a:p>
        </p:txBody>
      </p:sp>
      <p:cxnSp>
        <p:nvCxnSpPr>
          <p:cNvPr id="3089" name="Straight Connector 3088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822" y="1186683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B5362-DDB2-9012-A124-64ADCA75A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3282950"/>
            <a:ext cx="6417218" cy="3003550"/>
          </a:xfrm>
        </p:spPr>
        <p:txBody>
          <a:bodyPr>
            <a:normAutofit/>
          </a:bodyPr>
          <a:lstStyle/>
          <a:p>
            <a:r>
              <a:rPr lang="en-US"/>
              <a:t>Easy way to test the samples on the mezzanine board</a:t>
            </a:r>
          </a:p>
          <a:p>
            <a:r>
              <a:rPr lang="en-US"/>
              <a:t>High fidelity connection</a:t>
            </a:r>
          </a:p>
          <a:p>
            <a:r>
              <a:rPr lang="en-US"/>
              <a:t>Easily repeatable experiments</a:t>
            </a:r>
          </a:p>
        </p:txBody>
      </p:sp>
      <p:pic>
        <p:nvPicPr>
          <p:cNvPr id="9" name="Picture 8" descr="A close-up of a microscope&#10;&#10;Description automatically generated">
            <a:extLst>
              <a:ext uri="{FF2B5EF4-FFF2-40B4-BE49-F238E27FC236}">
                <a16:creationId xmlns:a16="http://schemas.microsoft.com/office/drawing/2014/main" id="{F760354E-6E87-3E9B-0F4F-8C2956ACF7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42" b="14697"/>
          <a:stretch/>
        </p:blipFill>
        <p:spPr>
          <a:xfrm>
            <a:off x="8515348" y="0"/>
            <a:ext cx="3676651" cy="3436245"/>
          </a:xfrm>
          <a:prstGeom prst="rect">
            <a:avLst/>
          </a:prstGeom>
        </p:spPr>
      </p:pic>
      <p:pic>
        <p:nvPicPr>
          <p:cNvPr id="3076" name="Picture 4" descr="2600B Series System SourceMeter® SMU ...">
            <a:extLst>
              <a:ext uri="{FF2B5EF4-FFF2-40B4-BE49-F238E27FC236}">
                <a16:creationId xmlns:a16="http://schemas.microsoft.com/office/drawing/2014/main" id="{D06B3DAC-7AF9-B5BD-CC11-87EE139542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7" t="13840" r="3127" b="-13839"/>
          <a:stretch/>
        </p:blipFill>
        <p:spPr bwMode="auto">
          <a:xfrm>
            <a:off x="7848600" y="3429000"/>
            <a:ext cx="4343401" cy="343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87AEA3-6A36-1F20-99CC-9B877AE33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3190" y="6389688"/>
            <a:ext cx="940296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719D7796-F675-488F-AC46-C88938C80352}" type="slidenum">
              <a:rPr lang="en-US" sz="17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 sz="1700">
              <a:solidFill>
                <a:srgbClr val="FFFFFF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3DFF11-81DA-D8DD-CAFB-84B8F9B9944E}"/>
              </a:ext>
            </a:extLst>
          </p:cNvPr>
          <p:cNvGrpSpPr/>
          <p:nvPr/>
        </p:nvGrpSpPr>
        <p:grpSpPr>
          <a:xfrm>
            <a:off x="9381000" y="2761005"/>
            <a:ext cx="954000" cy="706320"/>
            <a:chOff x="9381000" y="2761005"/>
            <a:chExt cx="954000" cy="70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67F48BA-7DE8-3DF6-D6B5-466658F0AE20}"/>
                    </a:ext>
                  </a:extLst>
                </p14:cNvPr>
                <p14:cNvContentPartPr/>
                <p14:nvPr/>
              </p14:nvContentPartPr>
              <p14:xfrm>
                <a:off x="9543720" y="2956125"/>
                <a:ext cx="791280" cy="501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67F48BA-7DE8-3DF6-D6B5-466658F0AE2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508080" y="2920125"/>
                  <a:ext cx="862920" cy="57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73E407D-BA43-C43D-5F4B-D988E2E5F213}"/>
                    </a:ext>
                  </a:extLst>
                </p14:cNvPr>
                <p14:cNvContentPartPr/>
                <p14:nvPr/>
              </p14:nvContentPartPr>
              <p14:xfrm>
                <a:off x="9381000" y="2761005"/>
                <a:ext cx="923400" cy="706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73E407D-BA43-C43D-5F4B-D988E2E5F21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345000" y="2725005"/>
                  <a:ext cx="995040" cy="777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05822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39" name="Rectangle 4138">
            <a:extLst>
              <a:ext uri="{FF2B5EF4-FFF2-40B4-BE49-F238E27FC236}">
                <a16:creationId xmlns:a16="http://schemas.microsoft.com/office/drawing/2014/main" id="{A3C210E6-A35A-4F68-8D60-801A019C7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2600B Series System SourceMeter® SMU ...">
            <a:extLst>
              <a:ext uri="{FF2B5EF4-FFF2-40B4-BE49-F238E27FC236}">
                <a16:creationId xmlns:a16="http://schemas.microsoft.com/office/drawing/2014/main" id="{7B6743E1-7A75-723C-44B5-2681EADDC2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5936"/>
          <a:stretch/>
        </p:blipFill>
        <p:spPr bwMode="auto"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verything You Need to Know About the SMA Connector | Meridian Cable  Assemblies">
            <a:extLst>
              <a:ext uri="{FF2B5EF4-FFF2-40B4-BE49-F238E27FC236}">
                <a16:creationId xmlns:a16="http://schemas.microsoft.com/office/drawing/2014/main" id="{7B9BFD0E-CE18-6B76-00EC-4476B9991E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" r="3970" b="1"/>
          <a:stretch/>
        </p:blipFill>
        <p:spPr bwMode="auto">
          <a:xfrm>
            <a:off x="3275170" y="3401568"/>
            <a:ext cx="4810310" cy="3401568"/>
          </a:xfrm>
          <a:custGeom>
            <a:avLst/>
            <a:gdLst/>
            <a:ahLst/>
            <a:cxnLst/>
            <a:rect l="l" t="t" r="r" b="b"/>
            <a:pathLst>
              <a:path w="4810310" h="3401568">
                <a:moveTo>
                  <a:pt x="781270" y="0"/>
                </a:moveTo>
                <a:lnTo>
                  <a:pt x="4810310" y="0"/>
                </a:lnTo>
                <a:lnTo>
                  <a:pt x="4810310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green circuit board with holes and holes&#10;&#10;Description automatically generated">
            <a:extLst>
              <a:ext uri="{FF2B5EF4-FFF2-40B4-BE49-F238E27FC236}">
                <a16:creationId xmlns:a16="http://schemas.microsoft.com/office/drawing/2014/main" id="{920F049F-8AEE-4BB5-9F16-AE048C9A79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220985" y="3429000"/>
            <a:ext cx="5907999" cy="4430105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 useBgFill="1">
        <p:nvSpPr>
          <p:cNvPr id="4140" name="Freeform: Shape 4139">
            <a:extLst>
              <a:ext uri="{FF2B5EF4-FFF2-40B4-BE49-F238E27FC236}">
                <a16:creationId xmlns:a16="http://schemas.microsoft.com/office/drawing/2014/main" id="{AC0D06B0-F19C-459E-B221-A34B506FB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41" name="Freeform: Shape 4140">
            <a:extLst>
              <a:ext uri="{FF2B5EF4-FFF2-40B4-BE49-F238E27FC236}">
                <a16:creationId xmlns:a16="http://schemas.microsoft.com/office/drawing/2014/main" id="{345B26DA-1C6B-4C66-81C9-9C1877FC2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F34DA-3B9E-B028-9E1F-2476812E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2807208" cy="1325563"/>
          </a:xfrm>
        </p:spPr>
        <p:txBody>
          <a:bodyPr>
            <a:normAutofit/>
          </a:bodyPr>
          <a:lstStyle/>
          <a:p>
            <a:r>
              <a:rPr lang="en-US" sz="2800"/>
              <a:t>Design Features</a:t>
            </a:r>
          </a:p>
        </p:txBody>
      </p:sp>
      <p:sp>
        <p:nvSpPr>
          <p:cNvPr id="4142" name="Rectangle 4141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5840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43" name="Rectangle 4142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0C397-E414-DA4D-A52B-D79C5E260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258568"/>
            <a:ext cx="2807208" cy="3922776"/>
          </a:xfrm>
        </p:spPr>
        <p:txBody>
          <a:bodyPr>
            <a:normAutofit/>
          </a:bodyPr>
          <a:lstStyle/>
          <a:p>
            <a:r>
              <a:rPr lang="en-US" sz="2000" dirty="0"/>
              <a:t>SMA Cables for testing</a:t>
            </a:r>
          </a:p>
          <a:p>
            <a:r>
              <a:rPr lang="en-US" sz="2000" dirty="0"/>
              <a:t>M.2 Slot to connect Mezzanine Boards to Main Board</a:t>
            </a:r>
          </a:p>
          <a:p>
            <a:r>
              <a:rPr lang="en-US" sz="2000" dirty="0"/>
              <a:t>Standoffs to connects to scanning photo-current set up</a:t>
            </a:r>
          </a:p>
          <a:p>
            <a:endParaRPr lang="en-US" sz="1700" dirty="0"/>
          </a:p>
          <a:p>
            <a:endParaRPr lang="en-US" sz="1700" dirty="0"/>
          </a:p>
        </p:txBody>
      </p:sp>
      <p:pic>
        <p:nvPicPr>
          <p:cNvPr id="2054" name="Picture 6" descr="What Is the M.2 Expansion Slot, and How Can I Use It?">
            <a:extLst>
              <a:ext uri="{FF2B5EF4-FFF2-40B4-BE49-F238E27FC236}">
                <a16:creationId xmlns:a16="http://schemas.microsoft.com/office/drawing/2014/main" id="{3791A340-2324-3A1E-BFE1-9DCFC7572E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4" r="21951" b="1"/>
          <a:stretch/>
        </p:blipFill>
        <p:spPr bwMode="auto">
          <a:xfrm>
            <a:off x="7404372" y="10"/>
            <a:ext cx="4787628" cy="3401558"/>
          </a:xfrm>
          <a:custGeom>
            <a:avLst/>
            <a:gdLst/>
            <a:ahLst/>
            <a:cxnLst/>
            <a:rect l="l" t="t" r="r" b="b"/>
            <a:pathLst>
              <a:path w="4787628" h="3401568">
                <a:moveTo>
                  <a:pt x="0" y="0"/>
                </a:moveTo>
                <a:lnTo>
                  <a:pt x="4787628" y="0"/>
                </a:lnTo>
                <a:lnTo>
                  <a:pt x="4787628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CC82B-E8D9-3E22-407B-C247E3CC5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2426" y="268816"/>
            <a:ext cx="2743200" cy="41698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F239B41-FFD6-4CCD-92B6-FE59806C6ED8}" type="slidenum">
              <a:rPr lang="en-US" sz="2800" smtClean="0">
                <a:solidFill>
                  <a:schemeClr val="bg1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EC8BE9-4D13-5CD3-CF86-898742CD07BB}"/>
              </a:ext>
            </a:extLst>
          </p:cNvPr>
          <p:cNvCxnSpPr/>
          <p:nvPr/>
        </p:nvCxnSpPr>
        <p:spPr>
          <a:xfrm>
            <a:off x="9334500" y="2867025"/>
            <a:ext cx="0" cy="2181225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3D7ABA-6136-9DBF-14A4-212CBC4074DE}"/>
              </a:ext>
            </a:extLst>
          </p:cNvPr>
          <p:cNvCxnSpPr>
            <a:cxnSpLocks/>
          </p:cNvCxnSpPr>
          <p:nvPr/>
        </p:nvCxnSpPr>
        <p:spPr>
          <a:xfrm flipH="1" flipV="1">
            <a:off x="7404372" y="5172075"/>
            <a:ext cx="1377678" cy="866775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99F2C2-99CF-ED35-F62A-2406C946D53E}"/>
              </a:ext>
            </a:extLst>
          </p:cNvPr>
          <p:cNvCxnSpPr>
            <a:cxnSpLocks/>
          </p:cNvCxnSpPr>
          <p:nvPr/>
        </p:nvCxnSpPr>
        <p:spPr>
          <a:xfrm flipV="1">
            <a:off x="6284001" y="2981897"/>
            <a:ext cx="0" cy="1313878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9585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57" name="Rectangle 5156">
            <a:extLst>
              <a:ext uri="{FF2B5EF4-FFF2-40B4-BE49-F238E27FC236}">
                <a16:creationId xmlns:a16="http://schemas.microsoft.com/office/drawing/2014/main" id="{561B1731-39D9-4145-8343-C209E1F09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86C83E-EEE4-18E9-53E6-E0D317A25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5425206" cy="1294228"/>
          </a:xfrm>
        </p:spPr>
        <p:txBody>
          <a:bodyPr>
            <a:normAutofit/>
          </a:bodyPr>
          <a:lstStyle/>
          <a:p>
            <a:r>
              <a:rPr lang="en-US" sz="4000" dirty="0"/>
              <a:t>Process &amp; Hurdles</a:t>
            </a:r>
          </a:p>
        </p:txBody>
      </p:sp>
      <p:cxnSp>
        <p:nvCxnSpPr>
          <p:cNvPr id="5159" name="Straight Connector 5158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822" y="1186683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0E05F-AEEB-D1B2-B1DF-54BD08741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47778"/>
            <a:ext cx="7324159" cy="3749040"/>
          </a:xfrm>
        </p:spPr>
        <p:txBody>
          <a:bodyPr>
            <a:normAutofit/>
          </a:bodyPr>
          <a:lstStyle/>
          <a:p>
            <a:r>
              <a:rPr lang="en-US" sz="2400" dirty="0"/>
              <a:t>Manufactured Test Board at the Rodgers’ Lab</a:t>
            </a:r>
          </a:p>
          <a:p>
            <a:pPr lvl="1"/>
            <a:r>
              <a:rPr lang="en-US" sz="2400" dirty="0"/>
              <a:t>Tolerance Issues</a:t>
            </a:r>
          </a:p>
          <a:p>
            <a:r>
              <a:rPr lang="en-US" sz="2400" dirty="0"/>
              <a:t>Soldered the Components Using Reflow Oven</a:t>
            </a:r>
          </a:p>
          <a:p>
            <a:pPr lvl="1"/>
            <a:r>
              <a:rPr lang="en-US" sz="2400" dirty="0"/>
              <a:t>Issue with Solder Bridging</a:t>
            </a:r>
          </a:p>
        </p:txBody>
      </p:sp>
      <p:pic>
        <p:nvPicPr>
          <p:cNvPr id="5122" name="Picture 2" descr="A (Solder) Bridge To Nowhere: What Is a Solder Bridge and How to Avoid Them  in PCB Design - Technical Articles">
            <a:extLst>
              <a:ext uri="{FF2B5EF4-FFF2-40B4-BE49-F238E27FC236}">
                <a16:creationId xmlns:a16="http://schemas.microsoft.com/office/drawing/2014/main" id="{AD1D2985-3F7A-7FAD-AF98-F1E315DB6D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5" r="21411" b="-4"/>
          <a:stretch/>
        </p:blipFill>
        <p:spPr bwMode="auto">
          <a:xfrm>
            <a:off x="7324172" y="10"/>
            <a:ext cx="2495964" cy="343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omputer monitor with a picture of a circuit board&#10;&#10;Description automatically generated">
            <a:extLst>
              <a:ext uri="{FF2B5EF4-FFF2-40B4-BE49-F238E27FC236}">
                <a16:creationId xmlns:a16="http://schemas.microsoft.com/office/drawing/2014/main" id="{DB1F4E99-70CA-F003-5589-07C3A7FF1A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24" r="21998" b="-2"/>
          <a:stretch/>
        </p:blipFill>
        <p:spPr>
          <a:xfrm>
            <a:off x="7324172" y="3429000"/>
            <a:ext cx="2495964" cy="3436255"/>
          </a:xfrm>
          <a:prstGeom prst="rect">
            <a:avLst/>
          </a:prstGeom>
        </p:spPr>
      </p:pic>
      <p:pic>
        <p:nvPicPr>
          <p:cNvPr id="7" name="Picture 6" descr="A close-up of a piece of wood&#10;&#10;Description automatically generated">
            <a:extLst>
              <a:ext uri="{FF2B5EF4-FFF2-40B4-BE49-F238E27FC236}">
                <a16:creationId xmlns:a16="http://schemas.microsoft.com/office/drawing/2014/main" id="{DA411F8B-61EB-0205-60A5-4C915F2B64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7" r="4" b="14654"/>
          <a:stretch/>
        </p:blipFill>
        <p:spPr>
          <a:xfrm>
            <a:off x="9820148" y="10"/>
            <a:ext cx="2371859" cy="3436245"/>
          </a:xfrm>
          <a:prstGeom prst="rect">
            <a:avLst/>
          </a:prstGeom>
        </p:spPr>
      </p:pic>
      <p:pic>
        <p:nvPicPr>
          <p:cNvPr id="5124" name="Picture 4" descr="A white machine with a blue screen&#10;&#10;Description automatically generated">
            <a:extLst>
              <a:ext uri="{FF2B5EF4-FFF2-40B4-BE49-F238E27FC236}">
                <a16:creationId xmlns:a16="http://schemas.microsoft.com/office/drawing/2014/main" id="{788A0B69-5C0B-7484-1839-C8C6DBA0B4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8" r="16271" b="4"/>
          <a:stretch/>
        </p:blipFill>
        <p:spPr bwMode="auto">
          <a:xfrm>
            <a:off x="9820148" y="3429000"/>
            <a:ext cx="2371859" cy="343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1E2F0-E59C-F1A3-360F-87EFAE8BD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3190" y="6389688"/>
            <a:ext cx="940296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719D7796-F675-488F-AC46-C88938C80352}" type="slidenum">
              <a:rPr lang="en-US" sz="17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 sz="1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735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8689CE0-64D2-447C-9C1F-872D111D8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902D1A37-7C2A-4258-95A8-919D781C6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D6F249-A11C-5C78-D7FA-2456F509F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290" y="1084381"/>
            <a:ext cx="9958753" cy="6886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cap="all" dirty="0"/>
              <a:t>Final Result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6626" y="1185999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-up of a green circuit board&#10;&#10;Description automatically generated">
            <a:extLst>
              <a:ext uri="{FF2B5EF4-FFF2-40B4-BE49-F238E27FC236}">
                <a16:creationId xmlns:a16="http://schemas.microsoft.com/office/drawing/2014/main" id="{BB17D3F6-4248-2794-E9EB-3BED62DA7A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7" t="7517" r="7703" b="8468"/>
          <a:stretch/>
        </p:blipFill>
        <p:spPr>
          <a:xfrm>
            <a:off x="0" y="2846574"/>
            <a:ext cx="6095994" cy="4011425"/>
          </a:xfrm>
          <a:prstGeom prst="rect">
            <a:avLst/>
          </a:prstGeom>
        </p:spPr>
      </p:pic>
      <p:pic>
        <p:nvPicPr>
          <p:cNvPr id="6" name="Picture 5" descr="A green circuit board with a black strip on it&#10;&#10;Description automatically generated with medium confidence">
            <a:extLst>
              <a:ext uri="{FF2B5EF4-FFF2-40B4-BE49-F238E27FC236}">
                <a16:creationId xmlns:a16="http://schemas.microsoft.com/office/drawing/2014/main" id="{544AE128-04AB-6C2F-81CB-918B7C6CEE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" r="10993" b="2"/>
          <a:stretch/>
        </p:blipFill>
        <p:spPr>
          <a:xfrm>
            <a:off x="6096007" y="2846575"/>
            <a:ext cx="6095997" cy="40114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0F0E3B-5BB9-52A7-9694-D53EEB20F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91750" y="359628"/>
            <a:ext cx="1178330" cy="6886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19D7796-F675-488F-AC46-C88938C80352}" type="slidenum">
              <a:rPr lang="en-US" sz="3100"/>
              <a:pPr>
                <a:spcAft>
                  <a:spcPts val="600"/>
                </a:spcAft>
              </a:pPr>
              <a:t>8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65738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3B168A7-66FE-4359-9866-CBB841A72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941F7-E3A4-2FE4-DCA9-F21ABAF83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03" y="1091868"/>
            <a:ext cx="5077479" cy="2042160"/>
          </a:xfrm>
        </p:spPr>
        <p:txBody>
          <a:bodyPr>
            <a:normAutofit/>
          </a:bodyPr>
          <a:lstStyle/>
          <a:p>
            <a:r>
              <a:rPr lang="en-US" sz="4000"/>
              <a:t>GUI Interface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5FB8EA-5471-4074-88CA-98AA3AD98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2112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F091F-BD1C-1711-6DDA-F662757FC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232" y="3204755"/>
            <a:ext cx="4975768" cy="3028704"/>
          </a:xfrm>
        </p:spPr>
        <p:txBody>
          <a:bodyPr>
            <a:normAutofit/>
          </a:bodyPr>
          <a:lstStyle/>
          <a:p>
            <a:r>
              <a:rPr lang="en-US" dirty="0"/>
              <a:t>Needed a simple way to adjust variables</a:t>
            </a:r>
          </a:p>
          <a:p>
            <a:r>
              <a:rPr lang="en-US" dirty="0"/>
              <a:t>Live data plotting</a:t>
            </a:r>
          </a:p>
          <a:p>
            <a:r>
              <a:rPr lang="en-US" dirty="0"/>
              <a:t>Save all the data as a mat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DB2DC5-21CC-689D-E11A-E17C67355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663" y="1322446"/>
            <a:ext cx="6087241" cy="44436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73B8A-8717-6982-3654-6C126643D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9</a:t>
            </a:fld>
            <a:endParaRPr lang="en-US"/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F4DC0FCB-D172-A6C6-6931-33F000C5CA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6" t="4636" r="46537" b="3065"/>
          <a:stretch/>
        </p:blipFill>
        <p:spPr bwMode="auto">
          <a:xfrm>
            <a:off x="7270770" y="1428499"/>
            <a:ext cx="3459026" cy="3028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821607"/>
      </p:ext>
    </p:extLst>
  </p:cSld>
  <p:clrMapOvr>
    <a:masterClrMapping/>
  </p:clrMapOvr>
</p:sld>
</file>

<file path=ppt/theme/theme1.xml><?xml version="1.0" encoding="utf-8"?>
<a:theme xmlns:a="http://schemas.openxmlformats.org/drawingml/2006/main" name="BjornVTI">
  <a:themeElements>
    <a:clrScheme name="AnalogousFromDarkSeedLeftStep">
      <a:dk1>
        <a:srgbClr val="000000"/>
      </a:dk1>
      <a:lt1>
        <a:srgbClr val="FFFFFF"/>
      </a:lt1>
      <a:dk2>
        <a:srgbClr val="1B212F"/>
      </a:dk2>
      <a:lt2>
        <a:srgbClr val="F0F3F2"/>
      </a:lt2>
      <a:accent1>
        <a:srgbClr val="D13F64"/>
      </a:accent1>
      <a:accent2>
        <a:srgbClr val="BF2D8E"/>
      </a:accent2>
      <a:accent3>
        <a:srgbClr val="C43FD1"/>
      </a:accent3>
      <a:accent4>
        <a:srgbClr val="762DBF"/>
      </a:accent4>
      <a:accent5>
        <a:srgbClr val="4B3FD1"/>
      </a:accent5>
      <a:accent6>
        <a:srgbClr val="2D5EBF"/>
      </a:accent6>
      <a:hlink>
        <a:srgbClr val="7358C7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jornVTI" id="{D01443FD-65CF-4AEF-9B9D-4466C96F9785}" vid="{36EF4262-385E-40E6-B073-FB18FD98BF4C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2788</TotalTime>
  <Words>247</Words>
  <Application>Microsoft Office PowerPoint</Application>
  <PresentationFormat>Widescreen</PresentationFormat>
  <Paragraphs>71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Aptos</vt:lpstr>
      <vt:lpstr>Aptos Display</vt:lpstr>
      <vt:lpstr>Arial</vt:lpstr>
      <vt:lpstr>Avenir Next LT Pro</vt:lpstr>
      <vt:lpstr>Calibri</vt:lpstr>
      <vt:lpstr>Neue Haas Grotesk Text Pro</vt:lpstr>
      <vt:lpstr>BjornVTI</vt:lpstr>
      <vt:lpstr>Custom Design</vt:lpstr>
      <vt:lpstr>PCB &amp; GUI Design for Photo Current Measurements</vt:lpstr>
      <vt:lpstr>The Project</vt:lpstr>
      <vt:lpstr>The Issue – consistent method to test samples</vt:lpstr>
      <vt:lpstr>Two Board Solution</vt:lpstr>
      <vt:lpstr>Main Board PCB</vt:lpstr>
      <vt:lpstr>Design Features</vt:lpstr>
      <vt:lpstr>Process &amp; Hurdles</vt:lpstr>
      <vt:lpstr>Final Result</vt:lpstr>
      <vt:lpstr>GUI Interface</vt:lpstr>
      <vt:lpstr>Design</vt:lpstr>
      <vt:lpstr>Take Aways</vt:lpstr>
      <vt:lpstr>Summer Plans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PCB &amp; GUI Design</dc:title>
  <dc:creator>Brady Cruse</dc:creator>
  <cp:lastModifiedBy>Brady Cruse</cp:lastModifiedBy>
  <cp:revision>2</cp:revision>
  <dcterms:created xsi:type="dcterms:W3CDTF">2024-05-13T21:51:45Z</dcterms:created>
  <dcterms:modified xsi:type="dcterms:W3CDTF">2024-06-11T19:43:42Z</dcterms:modified>
</cp:coreProperties>
</file>